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86" r:id="rId4"/>
    <p:sldId id="301" r:id="rId5"/>
    <p:sldId id="288" r:id="rId6"/>
    <p:sldId id="302" r:id="rId7"/>
    <p:sldId id="289" r:id="rId8"/>
    <p:sldId id="291" r:id="rId9"/>
    <p:sldId id="292" r:id="rId10"/>
    <p:sldId id="30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5" autoAdjust="0"/>
    <p:restoredTop sz="86441" autoAdjust="0"/>
  </p:normalViewPr>
  <p:slideViewPr>
    <p:cSldViewPr>
      <p:cViewPr varScale="1">
        <p:scale>
          <a:sx n="54" d="100"/>
          <a:sy n="54" d="100"/>
        </p:scale>
        <p:origin x="-5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199" y="-6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3873-11E9-4B5C-9175-A059DE9A6A4E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7F6C0-44B4-49EF-810F-58989BFB2FF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2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775C8-805D-45D0-B362-7224DDC423E8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0048-1B4B-49EB-8B3D-054E7C60B33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29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ACFBB-364B-4418-9B1E-AF94CB7862C5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507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C12D3-E854-4CCF-B0FA-88417AF820D1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544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47A2E-BE65-4FF4-A29B-C89AD83B6813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505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2588" y="514350"/>
            <a:ext cx="6018212" cy="4513263"/>
          </a:xfrm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821" y="5334355"/>
            <a:ext cx="6476148" cy="3426695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864F3-9C88-4976-9875-3ECD4734B1D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509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0140E-C957-4DE5-8081-42AF0B3112FD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512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63693-F447-42C9-A67F-AB8452C0EB0B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546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1FC0E-B59C-4BAD-9BCC-957306A33794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497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505385" y="711200"/>
            <a:ext cx="7772400" cy="4808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tabLst>
                <a:tab pos="2743200" algn="ctr"/>
                <a:tab pos="5486400" algn="r"/>
              </a:tabLst>
            </a:pPr>
            <a:r>
              <a:rPr lang="es-MX" dirty="0" smtClean="0"/>
              <a:t/>
            </a:r>
            <a:br>
              <a:rPr lang="es-MX" dirty="0" smtClean="0"/>
            </a:br>
            <a:endParaRPr lang="es-MX" sz="3200" dirty="0">
              <a:solidFill>
                <a:srgbClr val="002334"/>
              </a:solidFill>
              <a:latin typeface="Arial Rounded MT Bold" pitchFamily="34" charset="0"/>
            </a:endParaRPr>
          </a:p>
        </p:txBody>
      </p:sp>
      <p:pic>
        <p:nvPicPr>
          <p:cNvPr id="8" name="Picture 1" descr="log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0033"/>
            <a:ext cx="2700338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0" y="431800"/>
            <a:ext cx="41402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12363"/>
            <a:ext cx="6332538" cy="26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1" y="6476827"/>
            <a:ext cx="8087323" cy="33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559060" y="990600"/>
            <a:ext cx="5741132" cy="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1200" cap="small" dirty="0" smtClean="0">
                <a:solidFill>
                  <a:srgbClr val="002334"/>
                </a:solidFill>
                <a:effectLst/>
                <a:latin typeface="Arial"/>
                <a:ea typeface="Cambria"/>
                <a:cs typeface="Times New Roman"/>
              </a:rPr>
              <a:t>MÓDULO 2</a:t>
            </a:r>
            <a:r>
              <a:rPr lang="es-MX" sz="1200" dirty="0" smtClean="0">
                <a:effectLst/>
                <a:latin typeface="Cambria"/>
                <a:ea typeface="Cambria"/>
                <a:cs typeface="Times New Roman"/>
              </a:rPr>
              <a:t/>
            </a:r>
            <a:br>
              <a:rPr lang="es-MX" sz="1200" dirty="0" smtClean="0">
                <a:effectLst/>
                <a:latin typeface="Cambria"/>
                <a:ea typeface="Cambria"/>
                <a:cs typeface="Times New Roman"/>
              </a:rPr>
            </a:br>
            <a:r>
              <a:rPr lang="es-ES_tradnl" sz="1200" cap="small" dirty="0" smtClean="0">
                <a:solidFill>
                  <a:srgbClr val="002334"/>
                </a:solidFill>
                <a:effectLst/>
                <a:latin typeface="Arial"/>
                <a:ea typeface="Cambria"/>
                <a:cs typeface="Times New Roman"/>
              </a:rPr>
              <a:t>FUNDAMENTOS DEL SISTEMA DE GESTIÓN DEL APRENDIZAJE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5360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85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24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541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9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41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6274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928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43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97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2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94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6FEAC-BFB2-4B83-AD12-CFA3CF12E445}" type="datetimeFigureOut">
              <a:rPr lang="es-MX" smtClean="0"/>
              <a:t>10/03/2012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03B829-F4B1-47F7-9FD4-FEE97995330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1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9060" y="990600"/>
            <a:ext cx="5741132" cy="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1200" cap="small" dirty="0" smtClean="0">
                <a:solidFill>
                  <a:srgbClr val="002334"/>
                </a:solidFill>
                <a:effectLst/>
                <a:latin typeface="Arial"/>
                <a:ea typeface="Cambria"/>
                <a:cs typeface="Times New Roman"/>
              </a:rPr>
              <a:t>MÓDULO 2</a:t>
            </a:r>
            <a:r>
              <a:rPr lang="es-MX" sz="1200" dirty="0" smtClean="0">
                <a:effectLst/>
                <a:latin typeface="Cambria"/>
                <a:ea typeface="Cambria"/>
                <a:cs typeface="Times New Roman"/>
              </a:rPr>
              <a:t/>
            </a:r>
            <a:br>
              <a:rPr lang="es-MX" sz="1200" dirty="0" smtClean="0">
                <a:effectLst/>
                <a:latin typeface="Cambria"/>
                <a:ea typeface="Cambria"/>
                <a:cs typeface="Times New Roman"/>
              </a:rPr>
            </a:br>
            <a:r>
              <a:rPr lang="es-ES_tradnl" sz="1200" cap="small" dirty="0" smtClean="0">
                <a:solidFill>
                  <a:srgbClr val="002334"/>
                </a:solidFill>
                <a:effectLst/>
                <a:latin typeface="Arial"/>
                <a:ea typeface="Cambria"/>
                <a:cs typeface="Times New Roman"/>
              </a:rPr>
              <a:t>FUNDAMENTOS DEL SISTEMA DE GESTIÓN DEL APRENDIZAJE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60" y="431800"/>
            <a:ext cx="41402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logos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0033"/>
            <a:ext cx="2700338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1" y="6476827"/>
            <a:ext cx="8087323" cy="33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2891808" y="6283995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7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cs typeface="Arial" pitchFamily="34" charset="0"/>
              </a:rPr>
              <a:t>Esta obra es exclusivamente de uso académico para los estudiantes del diplomado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700" b="0" i="0" u="none" strike="noStrike" cap="none" normalizeH="0" baseline="0" dirty="0" smtClean="0">
              <a:ln>
                <a:noFill/>
              </a:ln>
              <a:solidFill>
                <a:srgbClr val="40404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7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Arial" pitchFamily="34" charset="0"/>
                <a:cs typeface="Arial" pitchFamily="34" charset="0"/>
              </a:rPr>
              <a:t>Competencias Docentes en el uso de las TIC para el Bachillerato Digital.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MX" sz="1200" kern="1200" cap="small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ulablog21.wikispaces.com/Tu+Wiki+en+Wikispaces.com" TargetMode="External"/><Relationship Id="rId7" Type="http://schemas.openxmlformats.org/officeDocument/2006/relationships/hyperlink" Target="http://www.consumer.es/web/es/tecnologia/software/2006/01/30/148978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artesaniaenred.blogspot.com/2007/11/diez-utilidades-con-valor-aadido-en.html" TargetMode="External"/><Relationship Id="rId5" Type="http://schemas.openxmlformats.org/officeDocument/2006/relationships/hyperlink" Target="http://www.wikispaces.com/help-spanish" TargetMode="External"/><Relationship Id="rId4" Type="http://schemas.openxmlformats.org/officeDocument/2006/relationships/hyperlink" Target="http://www.wikispaces.com/help+inde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12363"/>
            <a:ext cx="6332538" cy="26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72" y="1772816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accent5">
                    <a:lumMod val="50000"/>
                  </a:schemeClr>
                </a:solidFill>
              </a:rPr>
              <a:t>MÓDULO </a:t>
            </a:r>
            <a:r>
              <a:rPr lang="es-MX" sz="280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 algn="ctr"/>
            <a:r>
              <a:rPr lang="es-MX" sz="2800" b="1" dirty="0">
                <a:solidFill>
                  <a:schemeClr val="accent5">
                    <a:lumMod val="50000"/>
                  </a:schemeClr>
                </a:solidFill>
              </a:rPr>
              <a:t>FUNDAMENTOS DEL SISTEMA DE GESTIÓN DEL </a:t>
            </a:r>
            <a:r>
              <a:rPr lang="es-MX" sz="2800" b="1" dirty="0" smtClean="0">
                <a:solidFill>
                  <a:schemeClr val="accent5">
                    <a:lumMod val="50000"/>
                  </a:schemeClr>
                </a:solidFill>
              </a:rPr>
              <a:t>APRENDIZAJE</a:t>
            </a:r>
          </a:p>
          <a:p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CÓMO TRABAJAR CON WIKIS</a:t>
            </a: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384664" y="1772816"/>
            <a:ext cx="83746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274638" indent="-274638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195263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50988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87575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24163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813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385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957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529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dirty="0">
                <a:latin typeface="Arial" pitchFamily="34" charset="0"/>
                <a:cs typeface="Arial" pitchFamily="34" charset="0"/>
              </a:rPr>
              <a:t>Conseguir ayuda</a:t>
            </a:r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517282" y="3068960"/>
            <a:ext cx="81094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800" b="1" dirty="0"/>
              <a:t>Aula </a:t>
            </a:r>
            <a:r>
              <a:rPr lang="es-ES" sz="1800" b="1" dirty="0" err="1"/>
              <a:t>wiki21</a:t>
            </a:r>
            <a:r>
              <a:rPr lang="es-ES" sz="1800" b="1" dirty="0"/>
              <a:t>: </a:t>
            </a:r>
            <a:r>
              <a:rPr lang="es-ES" sz="1800" b="1" dirty="0">
                <a:hlinkClick r:id="rId3"/>
              </a:rPr>
              <a:t>http://</a:t>
            </a:r>
            <a:r>
              <a:rPr lang="es-ES" sz="1800" b="1" dirty="0" err="1">
                <a:hlinkClick r:id="rId3"/>
              </a:rPr>
              <a:t>aulablog21.wikispaces.com</a:t>
            </a:r>
            <a:r>
              <a:rPr lang="es-ES" sz="1800" b="1" dirty="0">
                <a:hlinkClick r:id="rId3"/>
              </a:rPr>
              <a:t>/</a:t>
            </a:r>
            <a:r>
              <a:rPr lang="es-ES" sz="1800" b="1" dirty="0" err="1">
                <a:hlinkClick r:id="rId3"/>
              </a:rPr>
              <a:t>Tu+Wiki+en+Wikispaces.com</a:t>
            </a:r>
            <a:endParaRPr lang="es-ES" sz="1800" b="1" dirty="0"/>
          </a:p>
          <a:p>
            <a:pPr algn="l">
              <a:spcBef>
                <a:spcPct val="50000"/>
              </a:spcBef>
            </a:pPr>
            <a:r>
              <a:rPr lang="es-ES" sz="1800" b="1" dirty="0"/>
              <a:t>Ayuda general de </a:t>
            </a:r>
            <a:r>
              <a:rPr lang="es-ES" sz="1800" b="1" dirty="0" err="1"/>
              <a:t>wikispaces</a:t>
            </a:r>
            <a:r>
              <a:rPr lang="es-ES" sz="1800" b="1" dirty="0"/>
              <a:t>: </a:t>
            </a:r>
            <a:r>
              <a:rPr lang="es-ES" sz="1800" b="1" dirty="0">
                <a:hlinkClick r:id="rId4"/>
              </a:rPr>
              <a:t>http://</a:t>
            </a:r>
            <a:r>
              <a:rPr lang="es-ES" sz="1800" b="1" dirty="0" err="1">
                <a:hlinkClick r:id="rId4"/>
              </a:rPr>
              <a:t>www.wikispaces.com</a:t>
            </a:r>
            <a:r>
              <a:rPr lang="es-ES" sz="1800" b="1" dirty="0">
                <a:hlinkClick r:id="rId4"/>
              </a:rPr>
              <a:t>/</a:t>
            </a:r>
            <a:r>
              <a:rPr lang="es-ES" sz="1800" b="1" dirty="0" err="1">
                <a:hlinkClick r:id="rId4"/>
              </a:rPr>
              <a:t>help+index</a:t>
            </a:r>
            <a:r>
              <a:rPr lang="es-ES" sz="1800" b="1" dirty="0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1800" b="1" dirty="0"/>
              <a:t>Ayuda de </a:t>
            </a:r>
            <a:r>
              <a:rPr lang="es-ES" sz="1800" b="1" dirty="0" err="1"/>
              <a:t>wikispaces</a:t>
            </a:r>
            <a:r>
              <a:rPr lang="es-ES" sz="1800" b="1" dirty="0"/>
              <a:t> en español: </a:t>
            </a:r>
            <a:r>
              <a:rPr lang="es-ES" sz="1800" b="1" dirty="0">
                <a:hlinkClick r:id="rId5"/>
              </a:rPr>
              <a:t>http://</a:t>
            </a:r>
            <a:r>
              <a:rPr lang="es-ES" sz="1800" b="1" dirty="0" err="1">
                <a:hlinkClick r:id="rId5"/>
              </a:rPr>
              <a:t>www.wikispaces.com</a:t>
            </a:r>
            <a:r>
              <a:rPr lang="es-ES" sz="1800" b="1" dirty="0">
                <a:hlinkClick r:id="rId5"/>
              </a:rPr>
              <a:t>/</a:t>
            </a:r>
            <a:r>
              <a:rPr lang="es-ES" sz="1800" b="1" dirty="0" err="1">
                <a:hlinkClick r:id="rId5"/>
              </a:rPr>
              <a:t>help-spanish</a:t>
            </a:r>
            <a:r>
              <a:rPr lang="es-ES" sz="1800" b="1" dirty="0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1800" b="1" dirty="0"/>
              <a:t>Blog Consultoría Artesana en Red: </a:t>
            </a:r>
            <a:r>
              <a:rPr lang="es-ES" sz="1800" b="1" dirty="0">
                <a:hlinkClick r:id="rId6"/>
              </a:rPr>
              <a:t>Diez utilidades con valor añadido en </a:t>
            </a:r>
            <a:r>
              <a:rPr lang="es-ES" sz="1800" b="1" dirty="0" err="1">
                <a:hlinkClick r:id="rId6"/>
              </a:rPr>
              <a:t>Wikispaces</a:t>
            </a:r>
            <a:r>
              <a:rPr lang="es-ES" sz="1800" b="1" dirty="0"/>
              <a:t>.</a:t>
            </a:r>
          </a:p>
          <a:p>
            <a:pPr algn="l">
              <a:spcBef>
                <a:spcPct val="50000"/>
              </a:spcBef>
            </a:pPr>
            <a:r>
              <a:rPr lang="es-ES" sz="1800" b="1" dirty="0"/>
              <a:t>Artículo de la revista </a:t>
            </a:r>
            <a:r>
              <a:rPr lang="es-ES" sz="1800" b="1" dirty="0" err="1"/>
              <a:t>Consumer</a:t>
            </a:r>
            <a:r>
              <a:rPr lang="es-ES" sz="1800" b="1" dirty="0"/>
              <a:t>: </a:t>
            </a:r>
            <a:r>
              <a:rPr lang="es-ES" sz="1800" b="1" dirty="0">
                <a:hlinkClick r:id="rId7"/>
              </a:rPr>
              <a:t>Wiki: información participativa</a:t>
            </a:r>
            <a:r>
              <a:rPr lang="es-ES" sz="1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6449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Text Box 2"/>
          <p:cNvSpPr txBox="1">
            <a:spLocks noChangeArrowheads="1"/>
          </p:cNvSpPr>
          <p:nvPr/>
        </p:nvSpPr>
        <p:spPr bwMode="auto">
          <a:xfrm>
            <a:off x="539551" y="1844824"/>
            <a:ext cx="8280921" cy="329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274638" indent="-274638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195263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50988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87575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824163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813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7385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957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6529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Objetivo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 wiki y </a:t>
            </a:r>
            <a:r>
              <a:rPr lang="es-E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estructura </a:t>
            </a: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de contenidos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Menú </a:t>
            </a: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de navegación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Imagen para 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las páginas </a:t>
            </a:r>
            <a:endParaRPr lang="es-ES" sz="2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Persona(s)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va(n) 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administrar, escribir y leer el </a:t>
            </a:r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wiki</a:t>
            </a:r>
            <a:endParaRPr lang="es-ES" sz="2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Normas </a:t>
            </a:r>
            <a:r>
              <a:rPr lang="es-ES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básicas de publicación</a:t>
            </a:r>
            <a:r>
              <a:rPr lang="es-ES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539551" y="1196752"/>
            <a:ext cx="5978769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Antes de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empezar, defina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91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611331" y="1937784"/>
            <a:ext cx="381665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74638" indent="-274638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Sobre qué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vamos a escribir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Contenido enciclopédico o de profundidad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Fuentes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Árbol de conocimiento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Texto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, imagen,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video.</a:t>
            </a:r>
            <a:endParaRPr lang="es-ES" sz="2800" dirty="0">
              <a:solidFill>
                <a:schemeClr val="accent5">
                  <a:lumMod val="50000"/>
                </a:schemeClr>
              </a:solidFill>
              <a:latin typeface="Tahoma" charset="0"/>
            </a:endParaRPr>
          </a:p>
        </p:txBody>
      </p:sp>
      <p:sp>
        <p:nvSpPr>
          <p:cNvPr id="543752" name="Text Box 8"/>
          <p:cNvSpPr txBox="1">
            <a:spLocks noChangeArrowheads="1"/>
          </p:cNvSpPr>
          <p:nvPr/>
        </p:nvSpPr>
        <p:spPr bwMode="auto">
          <a:xfrm>
            <a:off x="4751752" y="1916832"/>
            <a:ext cx="3988777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4638" indent="-274638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Quiénes van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a contribuir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Normas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de publicación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Con qué exigencia de actualización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A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Tahoma" charset="0"/>
              </a:rPr>
              <a:t>quién nos dirigimos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9551" y="1196752"/>
            <a:ext cx="5978769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Antes de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empezar, defina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061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1115616" y="3212976"/>
            <a:ext cx="7004538" cy="75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4400" b="1" dirty="0">
                <a:solidFill>
                  <a:schemeClr val="accent5">
                    <a:lumMod val="50000"/>
                  </a:schemeClr>
                </a:solidFill>
                <a:ea typeface="Lucida Sans Unicode" pitchFamily="34" charset="0"/>
                <a:cs typeface="Lucida Sans Unicode" pitchFamily="34" charset="0"/>
              </a:rPr>
              <a:t>Anatomía de una página wiki</a:t>
            </a:r>
          </a:p>
        </p:txBody>
      </p:sp>
    </p:spTree>
    <p:extLst>
      <p:ext uri="{BB962C8B-B14F-4D97-AF65-F5344CB8AC3E}">
        <p14:creationId xmlns:p14="http://schemas.microsoft.com/office/powerpoint/2010/main" val="22074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834" name="Picture 2" descr="artic-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0" y="2309813"/>
            <a:ext cx="8554915" cy="3852862"/>
          </a:xfrm>
          <a:prstGeom prst="rect">
            <a:avLst/>
          </a:prstGeom>
          <a:noFill/>
        </p:spPr>
      </p:pic>
      <p:sp>
        <p:nvSpPr>
          <p:cNvPr id="504835" name="Text Box 3"/>
          <p:cNvSpPr txBox="1">
            <a:spLocks noChangeArrowheads="1"/>
          </p:cNvSpPr>
          <p:nvPr/>
        </p:nvSpPr>
        <p:spPr bwMode="auto">
          <a:xfrm>
            <a:off x="4821116" y="1635125"/>
            <a:ext cx="1010213" cy="4031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Usuario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6301154" y="1590675"/>
            <a:ext cx="1620572" cy="4031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Mis controles</a:t>
            </a:r>
          </a:p>
        </p:txBody>
      </p:sp>
      <p:sp>
        <p:nvSpPr>
          <p:cNvPr id="504839" name="Text Box 7"/>
          <p:cNvSpPr txBox="1">
            <a:spLocks noChangeArrowheads="1"/>
          </p:cNvSpPr>
          <p:nvPr/>
        </p:nvSpPr>
        <p:spPr bwMode="auto">
          <a:xfrm>
            <a:off x="6117981" y="5022850"/>
            <a:ext cx="1724768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Contenido con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hiperenlaces</a:t>
            </a:r>
          </a:p>
        </p:txBody>
      </p:sp>
      <p:sp>
        <p:nvSpPr>
          <p:cNvPr id="504841" name="Text Box 9"/>
          <p:cNvSpPr txBox="1">
            <a:spLocks noChangeArrowheads="1"/>
          </p:cNvSpPr>
          <p:nvPr/>
        </p:nvSpPr>
        <p:spPr bwMode="auto">
          <a:xfrm>
            <a:off x="524608" y="1643063"/>
            <a:ext cx="1251112" cy="4031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Conversar</a:t>
            </a:r>
          </a:p>
        </p:txBody>
      </p:sp>
      <p:sp>
        <p:nvSpPr>
          <p:cNvPr id="504842" name="Text Box 10"/>
          <p:cNvSpPr txBox="1">
            <a:spLocks noChangeArrowheads="1"/>
          </p:cNvSpPr>
          <p:nvPr/>
        </p:nvSpPr>
        <p:spPr bwMode="auto">
          <a:xfrm>
            <a:off x="983274" y="981075"/>
            <a:ext cx="1215526" cy="4031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Modificar</a:t>
            </a:r>
          </a:p>
        </p:txBody>
      </p:sp>
      <p:sp>
        <p:nvSpPr>
          <p:cNvPr id="504843" name="Text Box 11"/>
          <p:cNvSpPr txBox="1">
            <a:spLocks noChangeArrowheads="1"/>
          </p:cNvSpPr>
          <p:nvPr/>
        </p:nvSpPr>
        <p:spPr bwMode="auto">
          <a:xfrm>
            <a:off x="2045677" y="1412875"/>
            <a:ext cx="1455591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Histórico de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versiones</a:t>
            </a:r>
          </a:p>
        </p:txBody>
      </p:sp>
      <p:sp>
        <p:nvSpPr>
          <p:cNvPr id="504844" name="Text Box 12"/>
          <p:cNvSpPr txBox="1">
            <a:spLocks noChangeArrowheads="1"/>
          </p:cNvSpPr>
          <p:nvPr/>
        </p:nvSpPr>
        <p:spPr bwMode="auto">
          <a:xfrm>
            <a:off x="4104543" y="1074738"/>
            <a:ext cx="1518301" cy="4031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Seguimiento</a:t>
            </a:r>
          </a:p>
        </p:txBody>
      </p:sp>
      <p:sp>
        <p:nvSpPr>
          <p:cNvPr id="504845" name="Line 13"/>
          <p:cNvSpPr>
            <a:spLocks noChangeShapeType="1"/>
          </p:cNvSpPr>
          <p:nvPr/>
        </p:nvSpPr>
        <p:spPr bwMode="auto">
          <a:xfrm>
            <a:off x="1132743" y="2016126"/>
            <a:ext cx="8323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46" name="Line 14"/>
          <p:cNvSpPr>
            <a:spLocks noChangeShapeType="1"/>
          </p:cNvSpPr>
          <p:nvPr/>
        </p:nvSpPr>
        <p:spPr bwMode="auto">
          <a:xfrm>
            <a:off x="1676401" y="1355726"/>
            <a:ext cx="835269" cy="1065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47" name="Line 15"/>
          <p:cNvSpPr>
            <a:spLocks noChangeShapeType="1"/>
          </p:cNvSpPr>
          <p:nvPr/>
        </p:nvSpPr>
        <p:spPr bwMode="auto">
          <a:xfrm>
            <a:off x="2954216" y="2068514"/>
            <a:ext cx="120162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48" name="Line 16"/>
          <p:cNvSpPr>
            <a:spLocks noChangeShapeType="1"/>
          </p:cNvSpPr>
          <p:nvPr/>
        </p:nvSpPr>
        <p:spPr bwMode="auto">
          <a:xfrm flipH="1">
            <a:off x="4100147" y="1466850"/>
            <a:ext cx="672612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49" name="Line 17"/>
          <p:cNvSpPr>
            <a:spLocks noChangeShapeType="1"/>
          </p:cNvSpPr>
          <p:nvPr/>
        </p:nvSpPr>
        <p:spPr bwMode="auto">
          <a:xfrm>
            <a:off x="5376497" y="2016125"/>
            <a:ext cx="253511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0" name="Line 18"/>
          <p:cNvSpPr>
            <a:spLocks noChangeShapeType="1"/>
          </p:cNvSpPr>
          <p:nvPr/>
        </p:nvSpPr>
        <p:spPr bwMode="auto">
          <a:xfrm>
            <a:off x="7196505" y="1924050"/>
            <a:ext cx="13188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1" name="Line 19"/>
          <p:cNvSpPr>
            <a:spLocks noChangeShapeType="1"/>
          </p:cNvSpPr>
          <p:nvPr/>
        </p:nvSpPr>
        <p:spPr bwMode="auto">
          <a:xfrm flipH="1" flipV="1">
            <a:off x="5750169" y="4130676"/>
            <a:ext cx="1144466" cy="82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2" name="Line 20"/>
          <p:cNvSpPr>
            <a:spLocks noChangeShapeType="1"/>
          </p:cNvSpPr>
          <p:nvPr/>
        </p:nvSpPr>
        <p:spPr bwMode="auto">
          <a:xfrm flipH="1" flipV="1">
            <a:off x="1434613" y="4864101"/>
            <a:ext cx="1701311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3" name="Line 21"/>
          <p:cNvSpPr>
            <a:spLocks noChangeShapeType="1"/>
          </p:cNvSpPr>
          <p:nvPr/>
        </p:nvSpPr>
        <p:spPr bwMode="auto">
          <a:xfrm flipH="1" flipV="1">
            <a:off x="1422889" y="5803901"/>
            <a:ext cx="1880088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4" name="Line 22"/>
          <p:cNvSpPr>
            <a:spLocks noChangeShapeType="1"/>
          </p:cNvSpPr>
          <p:nvPr/>
        </p:nvSpPr>
        <p:spPr bwMode="auto">
          <a:xfrm flipH="1" flipV="1">
            <a:off x="2737338" y="4784726"/>
            <a:ext cx="3494943" cy="60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55" name="Text Box 23"/>
          <p:cNvSpPr txBox="1">
            <a:spLocks noChangeArrowheads="1"/>
          </p:cNvSpPr>
          <p:nvPr/>
        </p:nvSpPr>
        <p:spPr bwMode="auto">
          <a:xfrm>
            <a:off x="3018692" y="5100639"/>
            <a:ext cx="1239442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Búsqueda</a:t>
            </a:r>
          </a:p>
        </p:txBody>
      </p:sp>
      <p:sp>
        <p:nvSpPr>
          <p:cNvPr id="504856" name="Text Box 24"/>
          <p:cNvSpPr txBox="1">
            <a:spLocks noChangeArrowheads="1"/>
          </p:cNvSpPr>
          <p:nvPr/>
        </p:nvSpPr>
        <p:spPr bwMode="auto">
          <a:xfrm>
            <a:off x="3194539" y="5721350"/>
            <a:ext cx="2036391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Herramientas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complementarias</a:t>
            </a:r>
          </a:p>
        </p:txBody>
      </p:sp>
      <p:sp>
        <p:nvSpPr>
          <p:cNvPr id="504859" name="Text Box 27"/>
          <p:cNvSpPr txBox="1">
            <a:spLocks noChangeArrowheads="1"/>
          </p:cNvSpPr>
          <p:nvPr/>
        </p:nvSpPr>
        <p:spPr bwMode="auto">
          <a:xfrm>
            <a:off x="3581400" y="4059238"/>
            <a:ext cx="1591333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Navegación</a:t>
            </a:r>
            <a:r>
              <a:rPr lang="es-ES" sz="2000">
                <a:solidFill>
                  <a:schemeClr val="accent6">
                    <a:lumMod val="50000"/>
                  </a:schemeClr>
                </a:solidFill>
                <a:ea typeface="Lucida Sans Unicode" pitchFamily="34" charset="0"/>
                <a:cs typeface="Lucida Sans Unicode" pitchFamily="34" charset="0"/>
              </a:rPr>
              <a:t>…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Lo último</a:t>
            </a:r>
          </a:p>
        </p:txBody>
      </p:sp>
      <p:sp>
        <p:nvSpPr>
          <p:cNvPr id="504860" name="Line 28"/>
          <p:cNvSpPr>
            <a:spLocks noChangeShapeType="1"/>
          </p:cNvSpPr>
          <p:nvPr/>
        </p:nvSpPr>
        <p:spPr bwMode="auto">
          <a:xfrm flipH="1" flipV="1">
            <a:off x="1374531" y="4062414"/>
            <a:ext cx="2255227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4861" name="Text Box 29"/>
          <p:cNvSpPr txBox="1">
            <a:spLocks noChangeArrowheads="1"/>
          </p:cNvSpPr>
          <p:nvPr/>
        </p:nvSpPr>
        <p:spPr bwMode="auto">
          <a:xfrm>
            <a:off x="3527181" y="1589088"/>
            <a:ext cx="901211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1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ahoma" charset="0"/>
              <a:buNone/>
            </a:pPr>
            <a:r>
              <a:rPr lang="es-ES" sz="20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>Mover</a:t>
            </a:r>
          </a:p>
        </p:txBody>
      </p:sp>
      <p:sp>
        <p:nvSpPr>
          <p:cNvPr id="504862" name="Line 30"/>
          <p:cNvSpPr>
            <a:spLocks noChangeShapeType="1"/>
          </p:cNvSpPr>
          <p:nvPr/>
        </p:nvSpPr>
        <p:spPr bwMode="auto">
          <a:xfrm flipH="1">
            <a:off x="3569677" y="1958976"/>
            <a:ext cx="216877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35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47664" y="3140968"/>
            <a:ext cx="597876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44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Lo básico de un wiki</a:t>
            </a:r>
            <a:endParaRPr lang="es-ES_tradnl" sz="44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6B179-15E1-41A6-A13E-6B92A2FBD41A}" type="slidenum">
              <a:rPr lang="es-ES"/>
              <a:pPr/>
              <a:t>7</a:t>
            </a:fld>
            <a:endParaRPr lang="es-ES"/>
          </a:p>
        </p:txBody>
      </p:sp>
      <p:grpSp>
        <p:nvGrpSpPr>
          <p:cNvPr id="508932" name="Group 4"/>
          <p:cNvGrpSpPr>
            <a:grpSpLocks/>
          </p:cNvGrpSpPr>
          <p:nvPr/>
        </p:nvGrpSpPr>
        <p:grpSpPr bwMode="auto">
          <a:xfrm>
            <a:off x="231972" y="1518752"/>
            <a:ext cx="8554915" cy="2873375"/>
            <a:chOff x="166" y="564"/>
            <a:chExt cx="5838" cy="1810"/>
          </a:xfrm>
        </p:grpSpPr>
        <p:sp>
          <p:nvSpPr>
            <p:cNvPr id="508933" name="AutoShape 5"/>
            <p:cNvSpPr>
              <a:spLocks noChangeArrowheads="1"/>
            </p:cNvSpPr>
            <p:nvPr/>
          </p:nvSpPr>
          <p:spPr bwMode="auto">
            <a:xfrm>
              <a:off x="166" y="564"/>
              <a:ext cx="5838" cy="1782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508934" name="Picture 6" descr="editor visu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" y="1261"/>
              <a:ext cx="4842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8935" name="Rectangle 7"/>
            <p:cNvSpPr>
              <a:spLocks noChangeArrowheads="1"/>
            </p:cNvSpPr>
            <p:nvPr/>
          </p:nvSpPr>
          <p:spPr bwMode="auto">
            <a:xfrm>
              <a:off x="745" y="1397"/>
              <a:ext cx="606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36" name="Rectangle 8"/>
            <p:cNvSpPr>
              <a:spLocks noChangeArrowheads="1"/>
            </p:cNvSpPr>
            <p:nvPr/>
          </p:nvSpPr>
          <p:spPr bwMode="auto">
            <a:xfrm>
              <a:off x="1369" y="1397"/>
              <a:ext cx="634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37" name="Rectangle 9"/>
            <p:cNvSpPr>
              <a:spLocks noChangeArrowheads="1"/>
            </p:cNvSpPr>
            <p:nvPr/>
          </p:nvSpPr>
          <p:spPr bwMode="auto">
            <a:xfrm>
              <a:off x="1993" y="1397"/>
              <a:ext cx="334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38" name="Rectangle 10"/>
            <p:cNvSpPr>
              <a:spLocks noChangeArrowheads="1"/>
            </p:cNvSpPr>
            <p:nvPr/>
          </p:nvSpPr>
          <p:spPr bwMode="auto">
            <a:xfrm>
              <a:off x="2533" y="1397"/>
              <a:ext cx="318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39" name="Rectangle 11"/>
            <p:cNvSpPr>
              <a:spLocks noChangeArrowheads="1"/>
            </p:cNvSpPr>
            <p:nvPr/>
          </p:nvSpPr>
          <p:spPr bwMode="auto">
            <a:xfrm>
              <a:off x="2853" y="1397"/>
              <a:ext cx="170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40" name="Rectangle 12"/>
            <p:cNvSpPr>
              <a:spLocks noChangeArrowheads="1"/>
            </p:cNvSpPr>
            <p:nvPr/>
          </p:nvSpPr>
          <p:spPr bwMode="auto">
            <a:xfrm>
              <a:off x="3033" y="1397"/>
              <a:ext cx="170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41" name="Rectangle 13"/>
            <p:cNvSpPr>
              <a:spLocks noChangeArrowheads="1"/>
            </p:cNvSpPr>
            <p:nvPr/>
          </p:nvSpPr>
          <p:spPr bwMode="auto">
            <a:xfrm>
              <a:off x="3213" y="1397"/>
              <a:ext cx="138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42" name="Rectangle 14"/>
            <p:cNvSpPr>
              <a:spLocks noChangeArrowheads="1"/>
            </p:cNvSpPr>
            <p:nvPr/>
          </p:nvSpPr>
          <p:spPr bwMode="auto">
            <a:xfrm>
              <a:off x="3903" y="1397"/>
              <a:ext cx="534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43" name="Text Box 15"/>
            <p:cNvSpPr txBox="1">
              <a:spLocks noChangeArrowheads="1"/>
            </p:cNvSpPr>
            <p:nvPr/>
          </p:nvSpPr>
          <p:spPr bwMode="auto">
            <a:xfrm>
              <a:off x="390" y="1899"/>
              <a:ext cx="739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Formateo de texto</a:t>
              </a:r>
            </a:p>
          </p:txBody>
        </p:sp>
        <p:sp>
          <p:nvSpPr>
            <p:cNvPr id="508944" name="Rectangle 16"/>
            <p:cNvSpPr>
              <a:spLocks noChangeArrowheads="1"/>
            </p:cNvSpPr>
            <p:nvPr/>
          </p:nvSpPr>
          <p:spPr bwMode="auto">
            <a:xfrm>
              <a:off x="2347" y="1397"/>
              <a:ext cx="162" cy="22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08945" name="Text Box 17"/>
            <p:cNvSpPr txBox="1">
              <a:spLocks noChangeArrowheads="1"/>
            </p:cNvSpPr>
            <p:nvPr/>
          </p:nvSpPr>
          <p:spPr bwMode="auto">
            <a:xfrm>
              <a:off x="1048" y="769"/>
              <a:ext cx="535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 dirty="0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Títulos</a:t>
              </a:r>
            </a:p>
          </p:txBody>
        </p:sp>
        <p:sp>
          <p:nvSpPr>
            <p:cNvPr id="508946" name="Text Box 18"/>
            <p:cNvSpPr txBox="1">
              <a:spLocks noChangeArrowheads="1"/>
            </p:cNvSpPr>
            <p:nvPr/>
          </p:nvSpPr>
          <p:spPr bwMode="auto">
            <a:xfrm>
              <a:off x="1480" y="1933"/>
              <a:ext cx="62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Numerar y viñetas</a:t>
              </a:r>
            </a:p>
          </p:txBody>
        </p:sp>
        <p:sp>
          <p:nvSpPr>
            <p:cNvPr id="508947" name="Text Box 19"/>
            <p:cNvSpPr txBox="1">
              <a:spLocks noChangeArrowheads="1"/>
            </p:cNvSpPr>
            <p:nvPr/>
          </p:nvSpPr>
          <p:spPr bwMode="auto">
            <a:xfrm>
              <a:off x="1686" y="677"/>
              <a:ext cx="723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 dirty="0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Línea horizontal</a:t>
              </a:r>
            </a:p>
          </p:txBody>
        </p:sp>
        <p:sp>
          <p:nvSpPr>
            <p:cNvPr id="508948" name="Text Box 20"/>
            <p:cNvSpPr txBox="1">
              <a:spLocks noChangeArrowheads="1"/>
            </p:cNvSpPr>
            <p:nvPr/>
          </p:nvSpPr>
          <p:spPr bwMode="auto">
            <a:xfrm>
              <a:off x="2330" y="1895"/>
              <a:ext cx="637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Enlazar</a:t>
              </a:r>
            </a:p>
          </p:txBody>
        </p:sp>
        <p:sp>
          <p:nvSpPr>
            <p:cNvPr id="508949" name="Text Box 21"/>
            <p:cNvSpPr txBox="1">
              <a:spLocks noChangeArrowheads="1"/>
            </p:cNvSpPr>
            <p:nvPr/>
          </p:nvSpPr>
          <p:spPr bwMode="auto">
            <a:xfrm>
              <a:off x="2514" y="591"/>
              <a:ext cx="71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Insertar imagen o archivo</a:t>
              </a:r>
            </a:p>
          </p:txBody>
        </p:sp>
        <p:sp>
          <p:nvSpPr>
            <p:cNvPr id="508950" name="Text Box 22"/>
            <p:cNvSpPr txBox="1">
              <a:spLocks noChangeArrowheads="1"/>
            </p:cNvSpPr>
            <p:nvPr/>
          </p:nvSpPr>
          <p:spPr bwMode="auto">
            <a:xfrm>
              <a:off x="3034" y="1975"/>
              <a:ext cx="715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Insertar widget</a:t>
              </a:r>
            </a:p>
          </p:txBody>
        </p:sp>
        <p:sp>
          <p:nvSpPr>
            <p:cNvPr id="508951" name="Text Box 23"/>
            <p:cNvSpPr txBox="1">
              <a:spLocks noChangeArrowheads="1"/>
            </p:cNvSpPr>
            <p:nvPr/>
          </p:nvSpPr>
          <p:spPr bwMode="auto">
            <a:xfrm>
              <a:off x="3560" y="647"/>
              <a:ext cx="715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Insertar tablas</a:t>
              </a:r>
            </a:p>
          </p:txBody>
        </p:sp>
        <p:sp>
          <p:nvSpPr>
            <p:cNvPr id="508952" name="Text Box 24"/>
            <p:cNvSpPr txBox="1">
              <a:spLocks noChangeArrowheads="1"/>
            </p:cNvSpPr>
            <p:nvPr/>
          </p:nvSpPr>
          <p:spPr bwMode="auto">
            <a:xfrm>
              <a:off x="4506" y="789"/>
              <a:ext cx="1345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s-ES" sz="1600" b="1">
                  <a:solidFill>
                    <a:schemeClr val="accent4">
                      <a:lumMod val="50000"/>
                    </a:schemeClr>
                  </a:solidFill>
                  <a:latin typeface="Arial Rounded MT Bold" pitchFamily="34" charset="0"/>
                </a:rPr>
                <a:t>Cambiar entre editor visual y texto</a:t>
              </a:r>
            </a:p>
          </p:txBody>
        </p:sp>
        <p:sp>
          <p:nvSpPr>
            <p:cNvPr id="508953" name="Line 25"/>
            <p:cNvSpPr>
              <a:spLocks noChangeShapeType="1"/>
            </p:cNvSpPr>
            <p:nvPr/>
          </p:nvSpPr>
          <p:spPr bwMode="auto">
            <a:xfrm flipH="1">
              <a:off x="4254" y="978"/>
              <a:ext cx="21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4" name="Line 26"/>
            <p:cNvSpPr>
              <a:spLocks noChangeShapeType="1"/>
            </p:cNvSpPr>
            <p:nvPr/>
          </p:nvSpPr>
          <p:spPr bwMode="auto">
            <a:xfrm flipV="1">
              <a:off x="570" y="1656"/>
              <a:ext cx="2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5" name="Line 27"/>
            <p:cNvSpPr>
              <a:spLocks noChangeShapeType="1"/>
            </p:cNvSpPr>
            <p:nvPr/>
          </p:nvSpPr>
          <p:spPr bwMode="auto">
            <a:xfrm>
              <a:off x="1278" y="972"/>
              <a:ext cx="168" cy="3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6" name="Line 28"/>
            <p:cNvSpPr>
              <a:spLocks noChangeShapeType="1"/>
            </p:cNvSpPr>
            <p:nvPr/>
          </p:nvSpPr>
          <p:spPr bwMode="auto">
            <a:xfrm flipV="1">
              <a:off x="1710" y="1668"/>
              <a:ext cx="342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7" name="Line 29"/>
            <p:cNvSpPr>
              <a:spLocks noChangeShapeType="1"/>
            </p:cNvSpPr>
            <p:nvPr/>
          </p:nvSpPr>
          <p:spPr bwMode="auto">
            <a:xfrm>
              <a:off x="2058" y="1014"/>
              <a:ext cx="348" cy="3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8" name="Line 30"/>
            <p:cNvSpPr>
              <a:spLocks noChangeShapeType="1"/>
            </p:cNvSpPr>
            <p:nvPr/>
          </p:nvSpPr>
          <p:spPr bwMode="auto">
            <a:xfrm flipV="1">
              <a:off x="2556" y="1662"/>
              <a:ext cx="84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59" name="Line 31"/>
            <p:cNvSpPr>
              <a:spLocks noChangeShapeType="1"/>
            </p:cNvSpPr>
            <p:nvPr/>
          </p:nvSpPr>
          <p:spPr bwMode="auto">
            <a:xfrm>
              <a:off x="2838" y="1068"/>
              <a:ext cx="102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60" name="Line 32"/>
            <p:cNvSpPr>
              <a:spLocks noChangeShapeType="1"/>
            </p:cNvSpPr>
            <p:nvPr/>
          </p:nvSpPr>
          <p:spPr bwMode="auto">
            <a:xfrm flipH="1" flipV="1">
              <a:off x="3108" y="1668"/>
              <a:ext cx="150" cy="2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508961" name="Line 33"/>
            <p:cNvSpPr>
              <a:spLocks noChangeShapeType="1"/>
            </p:cNvSpPr>
            <p:nvPr/>
          </p:nvSpPr>
          <p:spPr bwMode="auto">
            <a:xfrm flipH="1">
              <a:off x="3324" y="966"/>
              <a:ext cx="462" cy="3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508962" name="Group 34"/>
          <p:cNvGrpSpPr>
            <a:grpSpLocks/>
          </p:cNvGrpSpPr>
          <p:nvPr/>
        </p:nvGrpSpPr>
        <p:grpSpPr bwMode="auto">
          <a:xfrm>
            <a:off x="231972" y="4541838"/>
            <a:ext cx="8554915" cy="2255838"/>
            <a:chOff x="155" y="2538"/>
            <a:chExt cx="5838" cy="1421"/>
          </a:xfrm>
        </p:grpSpPr>
        <p:sp>
          <p:nvSpPr>
            <p:cNvPr id="508963" name="AutoShape 35"/>
            <p:cNvSpPr>
              <a:spLocks noChangeArrowheads="1"/>
            </p:cNvSpPr>
            <p:nvPr/>
          </p:nvSpPr>
          <p:spPr bwMode="auto">
            <a:xfrm>
              <a:off x="155" y="2538"/>
              <a:ext cx="5838" cy="1403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508964" name="Group 36"/>
            <p:cNvGrpSpPr>
              <a:grpSpLocks/>
            </p:cNvGrpSpPr>
            <p:nvPr/>
          </p:nvGrpSpPr>
          <p:grpSpPr bwMode="auto">
            <a:xfrm>
              <a:off x="365" y="2659"/>
              <a:ext cx="5479" cy="1300"/>
              <a:chOff x="421" y="2435"/>
              <a:chExt cx="5479" cy="1300"/>
            </a:xfrm>
          </p:grpSpPr>
          <p:pic>
            <p:nvPicPr>
              <p:cNvPr id="508965" name="Picture 37" descr="guardar-wikispace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2" t="6146"/>
              <a:stretch>
                <a:fillRect/>
              </a:stretch>
            </p:blipFill>
            <p:spPr bwMode="auto">
              <a:xfrm>
                <a:off x="421" y="2750"/>
                <a:ext cx="5479" cy="6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8966" name="Text Box 38"/>
              <p:cNvSpPr txBox="1">
                <a:spLocks noChangeArrowheads="1"/>
              </p:cNvSpPr>
              <p:nvPr/>
            </p:nvSpPr>
            <p:spPr bwMode="auto">
              <a:xfrm>
                <a:off x="1814" y="2435"/>
                <a:ext cx="3445" cy="3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l">
                  <a:lnSpc>
                    <a:spcPct val="85000"/>
                  </a:lnSpc>
                </a:pPr>
                <a:r>
                  <a:rPr lang="es-ES" sz="1800" b="1" dirty="0">
                    <a:solidFill>
                      <a:schemeClr val="accent4">
                        <a:lumMod val="50000"/>
                      </a:schemeClr>
                    </a:solidFill>
                    <a:latin typeface="Arial Rounded MT Bold" pitchFamily="34" charset="0"/>
                  </a:rPr>
                  <a:t>Informar sobre los cambios introducidos al guardar</a:t>
                </a:r>
              </a:p>
            </p:txBody>
          </p:sp>
          <p:sp>
            <p:nvSpPr>
              <p:cNvPr id="508967" name="Line 39"/>
              <p:cNvSpPr>
                <a:spLocks noChangeShapeType="1"/>
              </p:cNvSpPr>
              <p:nvPr/>
            </p:nvSpPr>
            <p:spPr bwMode="auto">
              <a:xfrm flipH="1">
                <a:off x="1320" y="2550"/>
                <a:ext cx="432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08968" name="Text Box 40"/>
              <p:cNvSpPr txBox="1">
                <a:spLocks noChangeArrowheads="1"/>
              </p:cNvSpPr>
              <p:nvPr/>
            </p:nvSpPr>
            <p:spPr bwMode="auto">
              <a:xfrm>
                <a:off x="906" y="3393"/>
                <a:ext cx="2059" cy="3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l">
                  <a:lnSpc>
                    <a:spcPct val="85000"/>
                  </a:lnSpc>
                </a:pPr>
                <a:r>
                  <a:rPr lang="es-ES" sz="1800" b="1">
                    <a:solidFill>
                      <a:schemeClr val="accent4">
                        <a:lumMod val="50000"/>
                      </a:schemeClr>
                    </a:solidFill>
                    <a:latin typeface="Arial Rounded MT Bold" pitchFamily="34" charset="0"/>
                  </a:rPr>
                  <a:t>Etiquetar la página al guardar</a:t>
                </a:r>
              </a:p>
            </p:txBody>
          </p:sp>
          <p:sp>
            <p:nvSpPr>
              <p:cNvPr id="508969" name="Line 41"/>
              <p:cNvSpPr>
                <a:spLocks noChangeShapeType="1"/>
              </p:cNvSpPr>
              <p:nvPr/>
            </p:nvSpPr>
            <p:spPr bwMode="auto">
              <a:xfrm flipH="1" flipV="1">
                <a:off x="762" y="3282"/>
                <a:ext cx="126" cy="2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82511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611560" y="1988840"/>
            <a:ext cx="8214453" cy="34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4572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Administración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Diseño del sitio en todos sus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detalles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Puede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borrarlo</a:t>
            </a:r>
            <a:endParaRPr lang="es-E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Escritura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Aporta contenidos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s-E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Lectura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Lee contenidos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Dinamizador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sitio </a:t>
            </a:r>
          </a:p>
        </p:txBody>
      </p:sp>
      <p:sp>
        <p:nvSpPr>
          <p:cNvPr id="510979" name="Text Box 3"/>
          <p:cNvSpPr txBox="1">
            <a:spLocks noChangeArrowheads="1"/>
          </p:cNvSpPr>
          <p:nvPr/>
        </p:nvSpPr>
        <p:spPr bwMode="auto">
          <a:xfrm>
            <a:off x="611560" y="1340768"/>
            <a:ext cx="578924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Los roles</a:t>
            </a:r>
            <a:endParaRPr lang="es-ES_tradn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771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611560" y="2009740"/>
            <a:ext cx="828039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274638" indent="-274638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277813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17675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54263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90850" indent="-457200" algn="l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480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9052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624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196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Pequeños y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grandes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Corregir faltas de ortografía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Introducir nuevos artículos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Estimulación intelectual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marcado selectivo de texto, orientación en la misma página, petición expresa…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Reconocimiento a quienes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contribuyen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estadísticas como retroinformación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Intensidad de comunicación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¿cuál es la óptima?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Explotar los pequeños éxitos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 divulgarlos entre la comunidad.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Referenciar desde blogs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Lucida Sans Unicode" pitchFamily="34" charset="0"/>
                <a:cs typeface="Arial" pitchFamily="34" charset="0"/>
              </a:rPr>
              <a:t>límites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alentar la pestaña “discusión”, </a:t>
            </a: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bloquear.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5795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5978769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2800" b="1" dirty="0">
                <a:cs typeface="Times New Roman" pitchFamily="18" charset="0"/>
              </a:rPr>
              <a:t>La dinamización</a:t>
            </a:r>
            <a:endParaRPr lang="es-ES_tradnl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625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309</Words>
  <Application>Microsoft Office PowerPoint</Application>
  <PresentationFormat>On-screen Show (4:3)</PresentationFormat>
  <Paragraphs>83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 Introducción al Modelo de Bachillerato Digital  Tema 2.  ¿Qué es el Bachillerato Digital?   Modelo Pedagógico</dc:title>
  <dc:creator>Norma</dc:creator>
  <cp:lastModifiedBy>Norma</cp:lastModifiedBy>
  <cp:revision>45</cp:revision>
  <dcterms:created xsi:type="dcterms:W3CDTF">2012-01-19T08:24:30Z</dcterms:created>
  <dcterms:modified xsi:type="dcterms:W3CDTF">2012-03-11T05:27:28Z</dcterms:modified>
</cp:coreProperties>
</file>