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82" r:id="rId2"/>
    <p:sldId id="283" r:id="rId3"/>
    <p:sldId id="288" r:id="rId4"/>
    <p:sldId id="300" r:id="rId5"/>
    <p:sldId id="289" r:id="rId6"/>
    <p:sldId id="290" r:id="rId7"/>
    <p:sldId id="291" r:id="rId8"/>
    <p:sldId id="292" r:id="rId9"/>
    <p:sldId id="293" r:id="rId10"/>
    <p:sldId id="294" r:id="rId11"/>
    <p:sldId id="295" r:id="rId12"/>
    <p:sldId id="296" r:id="rId13"/>
    <p:sldId id="297" r:id="rId14"/>
    <p:sldId id="298" r:id="rId15"/>
    <p:sldId id="299" r:id="rId16"/>
    <p:sldId id="287" r:id="rId17"/>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152B"/>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93924" autoAdjust="0"/>
  </p:normalViewPr>
  <p:slideViewPr>
    <p:cSldViewPr snapToGrid="0" snapToObjects="1">
      <p:cViewPr>
        <p:scale>
          <a:sx n="100" d="100"/>
          <a:sy n="100" d="100"/>
        </p:scale>
        <p:origin x="-510" y="-60"/>
      </p:cViewPr>
      <p:guideLst>
        <p:guide orient="horz" pos="2216"/>
        <p:guide pos="12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C144E53-8298-D74F-A991-4571140F0B1A}" type="datetimeFigureOut">
              <a:rPr lang="es-ES" smtClean="0"/>
              <a:pPr/>
              <a:t>20/04/2012</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2F4831-3B9C-7A48-8AA1-B080601D4325}" type="slidenum">
              <a:rPr lang="es-ES" smtClean="0"/>
              <a:pPr/>
              <a:t>‹Nº›</a:t>
            </a:fld>
            <a:endParaRPr lang="es-ES"/>
          </a:p>
        </p:txBody>
      </p:sp>
    </p:spTree>
    <p:extLst>
      <p:ext uri="{BB962C8B-B14F-4D97-AF65-F5344CB8AC3E}">
        <p14:creationId xmlns:p14="http://schemas.microsoft.com/office/powerpoint/2010/main" val="2572369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3863C4-B845-4D0B-A7CE-C00EA599D6DC}" type="datetimeFigureOut">
              <a:rPr lang="es-MX" smtClean="0"/>
              <a:t>20/04/2012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3C1147-B4C8-4FAB-AA64-93F95ED8D3F7}" type="slidenum">
              <a:rPr lang="es-MX" smtClean="0"/>
              <a:t>‹Nº›</a:t>
            </a:fld>
            <a:endParaRPr lang="es-MX"/>
          </a:p>
        </p:txBody>
      </p:sp>
    </p:spTree>
    <p:extLst>
      <p:ext uri="{BB962C8B-B14F-4D97-AF65-F5344CB8AC3E}">
        <p14:creationId xmlns:p14="http://schemas.microsoft.com/office/powerpoint/2010/main" val="3158085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203C1147-B4C8-4FAB-AA64-93F95ED8D3F7}" type="slidenum">
              <a:rPr lang="es-MX" smtClean="0"/>
              <a:t>1</a:t>
            </a:fld>
            <a:endParaRPr lang="es-MX"/>
          </a:p>
        </p:txBody>
      </p:sp>
    </p:spTree>
    <p:extLst>
      <p:ext uri="{BB962C8B-B14F-4D97-AF65-F5344CB8AC3E}">
        <p14:creationId xmlns:p14="http://schemas.microsoft.com/office/powerpoint/2010/main" val="2757015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22" name="Imagen 21" descr="fondo.jpg"/>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harpenSoften amount="35000"/>
                    </a14:imgEffect>
                    <a14:imgEffect>
                      <a14:brightnessContrast contrast="-30000"/>
                    </a14:imgEffect>
                  </a14:imgLayer>
                </a14:imgProps>
              </a:ext>
              <a:ext uri="{28A0092B-C50C-407E-A947-70E740481C1C}">
                <a14:useLocalDpi xmlns:a14="http://schemas.microsoft.com/office/drawing/2010/main"/>
              </a:ext>
            </a:extLst>
          </a:blip>
          <a:srcRect b="-691"/>
          <a:stretch/>
        </p:blipFill>
        <p:spPr>
          <a:xfrm>
            <a:off x="0" y="-1"/>
            <a:ext cx="9144000" cy="6858001"/>
          </a:xfrm>
          <a:prstGeom prst="rect">
            <a:avLst/>
          </a:prstGeom>
        </p:spPr>
      </p:pic>
      <p:pic>
        <p:nvPicPr>
          <p:cNvPr id="15" name="Imagen 14" descr="logo sep.png"/>
          <p:cNvPicPr>
            <a:picLocks noChangeAspect="1"/>
          </p:cNvPicPr>
          <p:nvPr userDrawn="1"/>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7778" y="142184"/>
            <a:ext cx="680380" cy="551804"/>
          </a:xfrm>
          <a:prstGeom prst="rect">
            <a:avLst/>
          </a:prstGeom>
        </p:spPr>
      </p:pic>
      <p:pic>
        <p:nvPicPr>
          <p:cNvPr id="16" name="Imagen 15" descr="Logo BUAP.png"/>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99923" y="158895"/>
            <a:ext cx="368511" cy="565183"/>
          </a:xfrm>
          <a:prstGeom prst="rect">
            <a:avLst/>
          </a:prstGeom>
        </p:spPr>
      </p:pic>
      <p:pic>
        <p:nvPicPr>
          <p:cNvPr id="17" name="Imagen 16" descr="bachdig1.png"/>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524138" y="260016"/>
            <a:ext cx="536605" cy="369822"/>
          </a:xfrm>
          <a:prstGeom prst="rect">
            <a:avLst/>
          </a:prstGeom>
        </p:spPr>
      </p:pic>
      <p:pic>
        <p:nvPicPr>
          <p:cNvPr id="19" name="Picture 7"/>
          <p:cNvPicPr>
            <a:picLocks noChangeAspect="1" noChangeArrowheads="1"/>
          </p:cNvPicPr>
          <p:nvPr userDrawn="1"/>
        </p:nvPicPr>
        <p:blipFill rotWithShape="1">
          <a:blip r:embed="rId7" cstate="email">
            <a:extLst>
              <a:ext uri="{28A0092B-C50C-407E-A947-70E740481C1C}">
                <a14:useLocalDpi xmlns:a14="http://schemas.microsoft.com/office/drawing/2010/main"/>
              </a:ext>
            </a:extLst>
          </a:blip>
          <a:srcRect/>
          <a:stretch/>
        </p:blipFill>
        <p:spPr bwMode="auto">
          <a:xfrm>
            <a:off x="510321" y="6607767"/>
            <a:ext cx="8087323"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8"/>
          <p:cNvSpPr txBox="1">
            <a:spLocks noChangeArrowheads="1"/>
          </p:cNvSpPr>
          <p:nvPr userDrawn="1"/>
        </p:nvSpPr>
        <p:spPr bwMode="auto">
          <a:xfrm>
            <a:off x="2833868" y="6415108"/>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dirty="0" smtClean="0">
                <a:ln>
                  <a:noFill/>
                </a:ln>
                <a:solidFill>
                  <a:srgbClr val="404040"/>
                </a:solidFill>
                <a:effectLst/>
                <a:latin typeface="Arial" pitchFamily="34" charset="0"/>
                <a:cs typeface="Arial" pitchFamily="34" charset="0"/>
              </a:rPr>
              <a:t>Esta obra es exclusivamente de uso académico para los Profesores - Tutores del diplomado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_tradnl" sz="700" b="0" i="0" u="none" strike="noStrike" cap="none" normalizeH="0" baseline="0" dirty="0" smtClean="0">
              <a:ln>
                <a:noFill/>
              </a:ln>
              <a:solidFill>
                <a:srgbClr val="40404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dirty="0" smtClean="0">
                <a:ln>
                  <a:noFill/>
                </a:ln>
                <a:solidFill>
                  <a:srgbClr val="404040"/>
                </a:solidFill>
                <a:effectLst/>
                <a:latin typeface="Arial" pitchFamily="34" charset="0"/>
                <a:cs typeface="Arial" pitchFamily="34" charset="0"/>
              </a:rPr>
              <a:t>Competencias Docentes en el uso de las TIC para el Bachillerato Digital.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 name="Picture 7"/>
          <p:cNvPicPr>
            <a:picLocks noChangeAspect="1" noChangeArrowheads="1"/>
          </p:cNvPicPr>
          <p:nvPr userDrawn="1"/>
        </p:nvPicPr>
        <p:blipFill rotWithShape="1">
          <a:blip r:embed="rId7" cstate="email">
            <a:extLst>
              <a:ext uri="{28A0092B-C50C-407E-A947-70E740481C1C}">
                <a14:useLocalDpi xmlns:a14="http://schemas.microsoft.com/office/drawing/2010/main"/>
              </a:ext>
            </a:extLst>
          </a:blip>
          <a:srcRect/>
          <a:stretch/>
        </p:blipFill>
        <p:spPr bwMode="auto">
          <a:xfrm>
            <a:off x="-6408" y="890989"/>
            <a:ext cx="8087323"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9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608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1"/>
          <p:cNvSpPr txBox="1">
            <a:spLocks/>
          </p:cNvSpPr>
          <p:nvPr userDrawn="1"/>
        </p:nvSpPr>
        <p:spPr>
          <a:xfrm>
            <a:off x="510322" y="1447750"/>
            <a:ext cx="7772400" cy="480811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tabLst>
                <a:tab pos="2743200" algn="ctr"/>
                <a:tab pos="5486400" algn="r"/>
              </a:tabLst>
            </a:pPr>
            <a:r>
              <a:rPr lang="es-MX" dirty="0" smtClean="0"/>
              <a:t/>
            </a:r>
            <a:br>
              <a:rPr lang="es-MX" dirty="0" smtClean="0"/>
            </a:br>
            <a:endParaRPr lang="es-MX" sz="3200" dirty="0">
              <a:solidFill>
                <a:srgbClr val="002334"/>
              </a:solidFill>
              <a:latin typeface="Arial Rounded MT Bold" pitchFamily="34" charset="0"/>
            </a:endParaRPr>
          </a:p>
        </p:txBody>
      </p:sp>
      <p:pic>
        <p:nvPicPr>
          <p:cNvPr id="8" name="Picture 1" descr="logos.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724128" y="190033"/>
            <a:ext cx="2700338" cy="12620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59060" y="431800"/>
            <a:ext cx="4140200" cy="558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0" y="10012363"/>
            <a:ext cx="6332538" cy="261937"/>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3"/>
          <p:cNvSpPr txBox="1">
            <a:spLocks noChangeArrowheads="1"/>
          </p:cNvSpPr>
          <p:nvPr userDrawn="1"/>
        </p:nvSpPr>
        <p:spPr bwMode="auto">
          <a:xfrm>
            <a:off x="510322" y="990600"/>
            <a:ext cx="5168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rgbClr val="002334"/>
                </a:solidFill>
                <a:effectLst/>
                <a:latin typeface="Arial" pitchFamily="34" charset="0"/>
                <a:ea typeface="Cambria" pitchFamily="18" charset="0"/>
                <a:cs typeface="Times New Roman" pitchFamily="18" charset="0"/>
              </a:rPr>
              <a:t>MÓDULO 1</a:t>
            </a:r>
          </a:p>
          <a:p>
            <a:pPr lvl="0" fontAlgn="base">
              <a:spcBef>
                <a:spcPct val="0"/>
              </a:spcBef>
              <a:spcAft>
                <a:spcPct val="0"/>
              </a:spcAft>
            </a:pPr>
            <a:r>
              <a:rPr lang="es-MX" sz="1200" dirty="0">
                <a:solidFill>
                  <a:srgbClr val="002334"/>
                </a:solidFill>
                <a:latin typeface="Arial" pitchFamily="34" charset="0"/>
                <a:cs typeface="Arial" pitchFamily="34" charset="0"/>
              </a:rPr>
              <a:t>Introducción al </a:t>
            </a:r>
            <a:r>
              <a:rPr lang="es-MX" sz="1200" dirty="0" smtClean="0">
                <a:solidFill>
                  <a:srgbClr val="002334"/>
                </a:solidFill>
                <a:latin typeface="Arial" pitchFamily="34" charset="0"/>
                <a:cs typeface="Arial" pitchFamily="34" charset="0"/>
              </a:rPr>
              <a:t>Modelo de </a:t>
            </a:r>
            <a:r>
              <a:rPr lang="es-MX" sz="1200" dirty="0">
                <a:solidFill>
                  <a:srgbClr val="002334"/>
                </a:solidFill>
                <a:latin typeface="Arial" pitchFamily="34" charset="0"/>
                <a:cs typeface="Arial" pitchFamily="34" charset="0"/>
              </a:rPr>
              <a:t>Bachillerato Digital</a:t>
            </a:r>
            <a:r>
              <a:rPr lang="es-MX" sz="900" dirty="0">
                <a:solidFill>
                  <a:srgbClr val="002334"/>
                </a:solidFill>
                <a:latin typeface="Arial" pitchFamily="34" charset="0"/>
                <a:cs typeface="Arial" pitchFamily="34" charset="0"/>
              </a:rPr>
              <a:t/>
            </a:r>
            <a:br>
              <a:rPr lang="es-MX" sz="900" dirty="0">
                <a:solidFill>
                  <a:srgbClr val="002334"/>
                </a:solidFill>
                <a:latin typeface="Arial" pitchFamily="34" charset="0"/>
                <a:cs typeface="Arial" pitchFamily="34" charset="0"/>
              </a:rPr>
            </a:br>
            <a:r>
              <a:rPr lang="es-MX" sz="900" dirty="0">
                <a:solidFill>
                  <a:srgbClr val="002334"/>
                </a:solidFill>
                <a:latin typeface="Arial" pitchFamily="34" charset="0"/>
                <a:cs typeface="Arial" pitchFamily="34" charset="0"/>
              </a:rPr>
              <a:t/>
            </a:r>
            <a:br>
              <a:rPr lang="es-MX" sz="900" dirty="0">
                <a:solidFill>
                  <a:srgbClr val="002334"/>
                </a:solidFill>
                <a:latin typeface="Arial" pitchFamily="34" charset="0"/>
                <a:cs typeface="Arial" pitchFamily="34" charset="0"/>
              </a:rPr>
            </a:br>
            <a:endParaRPr kumimoji="0" lang="es-MX" sz="900" b="0" i="0" u="none" strike="noStrike" cap="none" normalizeH="0" baseline="0" dirty="0" smtClean="0">
              <a:ln>
                <a:noFill/>
              </a:ln>
              <a:solidFill>
                <a:srgbClr val="002334"/>
              </a:solidFill>
              <a:effectLst/>
              <a:latin typeface="Arial" pitchFamily="34" charset="0"/>
              <a:cs typeface="Arial" pitchFamily="34" charset="0"/>
            </a:endParaRPr>
          </a:p>
        </p:txBody>
      </p:sp>
      <p:sp>
        <p:nvSpPr>
          <p:cNvPr id="12" name="Rectangle 5"/>
          <p:cNvSpPr>
            <a:spLocks noChangeArrowheads="1"/>
          </p:cNvSpPr>
          <p:nvPr userDrawn="1"/>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3" name="Rectangle 6"/>
          <p:cNvSpPr>
            <a:spLocks noChangeArrowheads="1"/>
          </p:cNvSpPr>
          <p:nvPr userDrawn="1"/>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pic>
        <p:nvPicPr>
          <p:cNvPr id="14" name="Picture 7"/>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510321" y="6476827"/>
            <a:ext cx="8087323" cy="33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8"/>
          <p:cNvSpPr txBox="1">
            <a:spLocks noChangeArrowheads="1"/>
          </p:cNvSpPr>
          <p:nvPr userDrawn="1"/>
        </p:nvSpPr>
        <p:spPr bwMode="auto">
          <a:xfrm>
            <a:off x="2833868" y="6284168"/>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dirty="0" smtClean="0">
                <a:ln>
                  <a:noFill/>
                </a:ln>
                <a:solidFill>
                  <a:srgbClr val="404040"/>
                </a:solidFill>
                <a:effectLst/>
                <a:latin typeface="Arial" pitchFamily="34" charset="0"/>
                <a:cs typeface="Arial" pitchFamily="34" charset="0"/>
              </a:rPr>
              <a:t>Esta obra es exclusivamente de uso académico para los estudiantes del diplomado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_tradnl" sz="700" b="0" i="0" u="none" strike="noStrike" cap="none" normalizeH="0" baseline="0" dirty="0" smtClean="0">
              <a:ln>
                <a:noFill/>
              </a:ln>
              <a:solidFill>
                <a:srgbClr val="40404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700" b="0" i="0" u="none" strike="noStrike" cap="none" normalizeH="0" baseline="0" dirty="0" smtClean="0">
                <a:ln>
                  <a:noFill/>
                </a:ln>
                <a:solidFill>
                  <a:srgbClr val="404040"/>
                </a:solidFill>
                <a:effectLst/>
                <a:latin typeface="Arial" pitchFamily="34" charset="0"/>
                <a:cs typeface="Arial" pitchFamily="34" charset="0"/>
              </a:rPr>
              <a:t>Competencias Docentes en el uso de las TIC para el Bachillerato Digital.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38323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20" name="Imagen 19" descr="fondo.jpg"/>
          <p:cNvPicPr>
            <a:picLocks noChangeAspect="1"/>
          </p:cNvPicPr>
          <p:nvPr userDrawn="1"/>
        </p:nvPicPr>
        <p:blipFill rotWithShape="1">
          <a:blip r:embed="rId5" cstate="email">
            <a:extLst>
              <a:ext uri="{BEBA8EAE-BF5A-486C-A8C5-ECC9F3942E4B}">
                <a14:imgProps xmlns:a14="http://schemas.microsoft.com/office/drawing/2010/main">
                  <a14:imgLayer r:embed="rId6">
                    <a14:imgEffect>
                      <a14:sharpenSoften amount="35000"/>
                    </a14:imgEffect>
                    <a14:imgEffect>
                      <a14:brightnessContrast contrast="-30000"/>
                    </a14:imgEffect>
                  </a14:imgLayer>
                </a14:imgProps>
              </a:ext>
              <a:ext uri="{28A0092B-C50C-407E-A947-70E740481C1C}">
                <a14:useLocalDpi xmlns:a14="http://schemas.microsoft.com/office/drawing/2010/main"/>
              </a:ext>
            </a:extLst>
          </a:blip>
          <a:srcRect b="-691"/>
          <a:stretch/>
        </p:blipFill>
        <p:spPr>
          <a:xfrm>
            <a:off x="0" y="-1"/>
            <a:ext cx="9144000" cy="6858001"/>
          </a:xfrm>
          <a:prstGeom prst="rect">
            <a:avLst/>
          </a:prstGeom>
        </p:spPr>
      </p:pic>
    </p:spTree>
    <p:extLst>
      <p:ext uri="{BB962C8B-B14F-4D97-AF65-F5344CB8AC3E}">
        <p14:creationId xmlns:p14="http://schemas.microsoft.com/office/powerpoint/2010/main" val="50674181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hyperlink" Target="http://sites.google.com/support/?hl=es" TargetMode="Externa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5.png"/><Relationship Id="rId7" Type="http://schemas.openxmlformats.org/officeDocument/2006/relationships/image" Target="../media/image28.jpe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www.google.com/calendar/render?hl=es"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books.google.com/" TargetMode="External"/><Relationship Id="rId3" Type="http://schemas.openxmlformats.org/officeDocument/2006/relationships/image" Target="../media/image15.png"/><Relationship Id="rId7"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hyperlink" Target="http://www.educacontic.es/blog/google-earth-una-herramienta-para-aprender-mas-alla-de-la-geografia" TargetMode="External"/><Relationship Id="rId10" Type="http://schemas.openxmlformats.org/officeDocument/2006/relationships/image" Target="../media/image33.png"/><Relationship Id="rId4" Type="http://schemas.openxmlformats.org/officeDocument/2006/relationships/hyperlink" Target="http://maps.google.es/" TargetMode="External"/><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5.png"/><Relationship Id="rId7" Type="http://schemas.openxmlformats.org/officeDocument/2006/relationships/hyperlink" Target="http://www.google.es/reader/" TargetMode="Externa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image-swirl.googlelabs.com/" TargetMode="External"/><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fondo.jpg"/>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35000"/>
                    </a14:imgEffect>
                    <a14:imgEffect>
                      <a14:brightnessContrast contrast="-30000"/>
                    </a14:imgEffect>
                  </a14:imgLayer>
                </a14:imgProps>
              </a:ext>
              <a:ext uri="{28A0092B-C50C-407E-A947-70E740481C1C}">
                <a14:useLocalDpi xmlns:a14="http://schemas.microsoft.com/office/drawing/2010/main"/>
              </a:ext>
            </a:extLst>
          </a:blip>
          <a:srcRect b="-691"/>
          <a:stretch/>
        </p:blipFill>
        <p:spPr>
          <a:xfrm>
            <a:off x="-104775" y="-28783"/>
            <a:ext cx="9144000" cy="6858001"/>
          </a:xfrm>
          <a:prstGeom prst="rect">
            <a:avLst/>
          </a:prstGeom>
        </p:spPr>
      </p:pic>
      <p:pic>
        <p:nvPicPr>
          <p:cNvPr id="4" name="Imagen 3" descr="logo sep.png"/>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37291" y="794619"/>
            <a:ext cx="954627" cy="774225"/>
          </a:xfrm>
          <a:prstGeom prst="rect">
            <a:avLst/>
          </a:prstGeom>
        </p:spPr>
      </p:pic>
      <p:pic>
        <p:nvPicPr>
          <p:cNvPr id="5" name="Imagen 4" descr="Logo BUAP.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7914" y="667240"/>
            <a:ext cx="617461" cy="946996"/>
          </a:xfrm>
          <a:prstGeom prst="rect">
            <a:avLst/>
          </a:prstGeom>
        </p:spPr>
      </p:pic>
      <p:pic>
        <p:nvPicPr>
          <p:cNvPr id="6" name="Imagen 5" descr="bachdig1.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11990" y="362114"/>
            <a:ext cx="1189249" cy="819617"/>
          </a:xfrm>
          <a:prstGeom prst="rect">
            <a:avLst/>
          </a:prstGeom>
        </p:spPr>
      </p:pic>
      <p:pic>
        <p:nvPicPr>
          <p:cNvPr id="11" name="Picture 1" descr="logos.png"/>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t="-1" b="-6171"/>
          <a:stretch/>
        </p:blipFill>
        <p:spPr bwMode="auto">
          <a:xfrm>
            <a:off x="6131235" y="4499678"/>
            <a:ext cx="3012765" cy="2524405"/>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p:cNvSpPr/>
          <p:nvPr/>
        </p:nvSpPr>
        <p:spPr>
          <a:xfrm>
            <a:off x="995680" y="2052854"/>
            <a:ext cx="7210935" cy="4462760"/>
          </a:xfrm>
          <a:prstGeom prst="rect">
            <a:avLst/>
          </a:prstGeom>
          <a:noFill/>
        </p:spPr>
        <p:txBody>
          <a:bodyPr wrap="square" lIns="91440" tIns="45720" rIns="91440" bIns="45720">
            <a:spAutoFit/>
          </a:bodyPr>
          <a:lstStyle/>
          <a:p>
            <a:pPr algn="ctr"/>
            <a:r>
              <a:rPr lang="es-ES_tradnl" sz="2000" b="1" cap="none" spc="0" dirty="0" smtClean="0">
                <a:ln w="17780" cmpd="sng">
                  <a:noFill/>
                  <a:prstDash val="solid"/>
                  <a:miter lim="800000"/>
                </a:ln>
                <a:solidFill>
                  <a:srgbClr val="254061"/>
                </a:solidFill>
                <a:effectLst>
                  <a:outerShdw blurRad="55000" dist="50800" dir="5400000" algn="tl">
                    <a:srgbClr val="000000">
                      <a:alpha val="33000"/>
                    </a:srgbClr>
                  </a:outerShdw>
                </a:effectLst>
                <a:latin typeface="Arial"/>
                <a:cs typeface="Arial"/>
              </a:rPr>
              <a:t>PRESENTA: </a:t>
            </a:r>
          </a:p>
          <a:p>
            <a:pPr algn="ctr"/>
            <a:r>
              <a:rPr lang="es-ES_tradnl" sz="2000" b="1" cap="none" spc="0" dirty="0" smtClean="0">
                <a:ln w="17780" cmpd="sng">
                  <a:noFill/>
                  <a:prstDash val="solid"/>
                  <a:miter lim="800000"/>
                </a:ln>
                <a:solidFill>
                  <a:srgbClr val="254061"/>
                </a:solidFill>
                <a:effectLst>
                  <a:outerShdw blurRad="55000" dist="50800" dir="5400000" algn="tl">
                    <a:srgbClr val="000000">
                      <a:alpha val="33000"/>
                    </a:srgbClr>
                  </a:outerShdw>
                </a:effectLst>
                <a:latin typeface="Arial"/>
                <a:cs typeface="Arial"/>
              </a:rPr>
              <a:t>PAULINA VÁZQUEZ ALVARADO</a:t>
            </a:r>
          </a:p>
          <a:p>
            <a:pPr algn="ctr"/>
            <a:r>
              <a:rPr lang="es-ES_tradnl" sz="2000" b="1" dirty="0" smtClean="0">
                <a:ln w="17780" cmpd="sng">
                  <a:noFill/>
                  <a:prstDash val="solid"/>
                  <a:miter lim="800000"/>
                </a:ln>
                <a:solidFill>
                  <a:srgbClr val="254061"/>
                </a:solidFill>
                <a:effectLst>
                  <a:outerShdw blurRad="55000" dist="50800" dir="5400000" algn="tl">
                    <a:srgbClr val="000000">
                      <a:alpha val="33000"/>
                    </a:srgbClr>
                  </a:outerShdw>
                </a:effectLst>
                <a:latin typeface="Arial"/>
                <a:cs typeface="Arial"/>
              </a:rPr>
              <a:t>MARIELA VARELA SÁNCHEZ</a:t>
            </a:r>
          </a:p>
          <a:p>
            <a:pPr algn="ctr"/>
            <a:r>
              <a:rPr lang="es-ES_tradnl" sz="2000" b="1" cap="none" spc="0" dirty="0" smtClean="0">
                <a:ln w="17780" cmpd="sng">
                  <a:noFill/>
                  <a:prstDash val="solid"/>
                  <a:miter lim="800000"/>
                </a:ln>
                <a:solidFill>
                  <a:srgbClr val="254061"/>
                </a:solidFill>
                <a:effectLst>
                  <a:outerShdw blurRad="55000" dist="50800" dir="5400000" algn="tl">
                    <a:srgbClr val="000000">
                      <a:alpha val="33000"/>
                    </a:srgbClr>
                  </a:outerShdw>
                </a:effectLst>
                <a:latin typeface="Arial"/>
                <a:cs typeface="Arial"/>
              </a:rPr>
              <a:t>DANIEL TORBELLIN OLVERA</a:t>
            </a:r>
          </a:p>
          <a:p>
            <a:pPr algn="ctr"/>
            <a:endParaRPr lang="es-ES_tradnl" sz="2000" b="1" cap="none" spc="0" dirty="0" smtClean="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r>
              <a:rPr lang="es-ES_tradnl" sz="2000" b="1" dirty="0" smtClean="0">
                <a:ln w="17780" cmpd="sng">
                  <a:noFill/>
                  <a:prstDash val="solid"/>
                  <a:miter lim="800000"/>
                </a:ln>
                <a:solidFill>
                  <a:schemeClr val="accent3"/>
                </a:solidFill>
                <a:effectLst>
                  <a:outerShdw blurRad="55000" dist="50800" dir="5400000" algn="tl">
                    <a:srgbClr val="000000">
                      <a:alpha val="33000"/>
                    </a:srgbClr>
                  </a:outerShdw>
                </a:effectLst>
                <a:latin typeface="Arial"/>
                <a:cs typeface="Arial"/>
              </a:rPr>
              <a:t>“FUNDAMENTOS DEL SISTEMA DE GESTIÓN DEL APRENDIZAJE”</a:t>
            </a:r>
            <a:endParaRPr lang="es-ES_tradnl" sz="2000" b="1" dirty="0">
              <a:ln w="17780" cmpd="sng">
                <a:noFill/>
                <a:prstDash val="solid"/>
                <a:miter lim="800000"/>
              </a:ln>
              <a:solidFill>
                <a:schemeClr val="accent3"/>
              </a:solidFill>
              <a:effectLst>
                <a:outerShdw blurRad="55000" dist="50800" dir="5400000" algn="tl">
                  <a:srgbClr val="000000">
                    <a:alpha val="33000"/>
                  </a:srgbClr>
                </a:outerShdw>
              </a:effectLst>
              <a:latin typeface="Arial"/>
              <a:cs typeface="Arial"/>
            </a:endParaRPr>
          </a:p>
          <a:p>
            <a:pPr algn="ctr"/>
            <a:endParaRPr lang="es-ES_tradnl" sz="2000" b="1" dirty="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r>
              <a:rPr lang="es-ES_tradnl" sz="2000" b="1" cap="none" spc="0" dirty="0" smtClean="0">
                <a:ln w="17780" cmpd="sng">
                  <a:noFill/>
                  <a:prstDash val="solid"/>
                  <a:miter lim="800000"/>
                </a:ln>
                <a:solidFill>
                  <a:srgbClr val="254061"/>
                </a:solidFill>
                <a:effectLst>
                  <a:outerShdw blurRad="55000" dist="50800" dir="5400000" algn="tl">
                    <a:srgbClr val="000000">
                      <a:alpha val="33000"/>
                    </a:srgbClr>
                  </a:outerShdw>
                </a:effectLst>
                <a:latin typeface="Arial"/>
                <a:cs typeface="Arial"/>
              </a:rPr>
              <a:t>TUTOR: MTRO. OSCAR RODOLFO VARGAS RANGEL</a:t>
            </a:r>
          </a:p>
          <a:p>
            <a:pPr algn="ctr"/>
            <a:r>
              <a:rPr lang="es-ES_tradnl" sz="2000" b="1" dirty="0" smtClean="0">
                <a:ln w="17780" cmpd="sng">
                  <a:noFill/>
                  <a:prstDash val="solid"/>
                  <a:miter lim="800000"/>
                </a:ln>
                <a:solidFill>
                  <a:srgbClr val="254061"/>
                </a:solidFill>
                <a:effectLst>
                  <a:outerShdw blurRad="55000" dist="50800" dir="5400000" algn="tl">
                    <a:srgbClr val="000000">
                      <a:alpha val="33000"/>
                    </a:srgbClr>
                  </a:outerShdw>
                </a:effectLst>
                <a:latin typeface="Arial"/>
                <a:cs typeface="Arial"/>
              </a:rPr>
              <a:t>TITULAR: NORMA SÁNCHEZ SANMARTIN</a:t>
            </a:r>
            <a:endParaRPr lang="es-ES_tradnl" sz="2000" b="1" cap="none" spc="0" dirty="0" smtClean="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2000" b="1" dirty="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r>
              <a:rPr lang="es-ES_tradnl" sz="2000" b="1" dirty="0" smtClean="0">
                <a:ln w="17780" cmpd="sng">
                  <a:noFill/>
                  <a:prstDash val="solid"/>
                  <a:miter lim="800000"/>
                </a:ln>
                <a:solidFill>
                  <a:srgbClr val="254061"/>
                </a:solidFill>
                <a:effectLst>
                  <a:outerShdw blurRad="55000" dist="50800" dir="5400000" algn="tl">
                    <a:srgbClr val="000000">
                      <a:alpha val="33000"/>
                    </a:srgbClr>
                  </a:outerShdw>
                </a:effectLst>
                <a:latin typeface="Arial"/>
                <a:cs typeface="Arial"/>
              </a:rPr>
              <a:t>EQUIPO AGLAIA</a:t>
            </a:r>
            <a:endParaRPr lang="es-ES_tradnl" sz="2000" b="1" cap="none" spc="0" dirty="0" smtClean="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2000" b="1" dirty="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r"/>
            <a:r>
              <a:rPr lang="es-ES_tradnl" b="1" cap="none" spc="0" dirty="0" smtClean="0">
                <a:ln w="17780" cmpd="sng">
                  <a:noFill/>
                  <a:prstDash val="solid"/>
                  <a:miter lim="800000"/>
                </a:ln>
                <a:solidFill>
                  <a:srgbClr val="254061"/>
                </a:solidFill>
                <a:effectLst>
                  <a:outerShdw blurRad="55000" dist="50800" dir="5400000" algn="tl">
                    <a:srgbClr val="000000">
                      <a:alpha val="33000"/>
                    </a:srgbClr>
                  </a:outerShdw>
                </a:effectLst>
                <a:latin typeface="Arial"/>
                <a:cs typeface="Arial"/>
              </a:rPr>
              <a:t>FECHA LÍMITE DE ENTREGA</a:t>
            </a:r>
            <a:r>
              <a:rPr lang="es-ES_tradnl" sz="2000" b="1" cap="none" spc="0" dirty="0" smtClean="0">
                <a:ln w="17780" cmpd="sng">
                  <a:noFill/>
                  <a:prstDash val="solid"/>
                  <a:miter lim="800000"/>
                </a:ln>
                <a:solidFill>
                  <a:srgbClr val="254061"/>
                </a:solidFill>
                <a:effectLst>
                  <a:outerShdw blurRad="55000" dist="50800" dir="5400000" algn="tl">
                    <a:srgbClr val="000000">
                      <a:alpha val="33000"/>
                    </a:srgbClr>
                  </a:outerShdw>
                </a:effectLst>
                <a:latin typeface="Arial"/>
                <a:cs typeface="Arial"/>
              </a:rPr>
              <a:t>: 22 de </a:t>
            </a:r>
            <a:r>
              <a:rPr lang="es-ES_tradnl" sz="2000" b="1" dirty="0" smtClean="0">
                <a:ln w="17780" cmpd="sng">
                  <a:noFill/>
                  <a:prstDash val="solid"/>
                  <a:miter lim="800000"/>
                </a:ln>
                <a:solidFill>
                  <a:srgbClr val="254061"/>
                </a:solidFill>
                <a:effectLst>
                  <a:outerShdw blurRad="55000" dist="50800" dir="5400000" algn="tl">
                    <a:srgbClr val="000000">
                      <a:alpha val="33000"/>
                    </a:srgbClr>
                  </a:outerShdw>
                </a:effectLst>
                <a:latin typeface="Arial"/>
                <a:cs typeface="Arial"/>
              </a:rPr>
              <a:t>abril</a:t>
            </a:r>
            <a:r>
              <a:rPr lang="es-ES_tradnl" sz="2000" b="1" cap="none" spc="0" dirty="0" smtClean="0">
                <a:ln w="17780" cmpd="sng">
                  <a:noFill/>
                  <a:prstDash val="solid"/>
                  <a:miter lim="800000"/>
                </a:ln>
                <a:solidFill>
                  <a:srgbClr val="254061"/>
                </a:solidFill>
                <a:effectLst>
                  <a:outerShdw blurRad="55000" dist="50800" dir="5400000" algn="tl">
                    <a:srgbClr val="000000">
                      <a:alpha val="33000"/>
                    </a:srgbClr>
                  </a:outerShdw>
                </a:effectLst>
                <a:latin typeface="Arial"/>
                <a:cs typeface="Arial"/>
              </a:rPr>
              <a:t> de 2012</a:t>
            </a:r>
            <a:endParaRPr lang="es-ES_tradnl" sz="2400" b="1" cap="none" spc="0" dirty="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p:txBody>
      </p:sp>
      <p:sp>
        <p:nvSpPr>
          <p:cNvPr id="9" name="Rectángulo 6"/>
          <p:cNvSpPr/>
          <p:nvPr/>
        </p:nvSpPr>
        <p:spPr>
          <a:xfrm>
            <a:off x="1414017" y="618343"/>
            <a:ext cx="184730" cy="5693866"/>
          </a:xfrm>
          <a:prstGeom prst="rect">
            <a:avLst/>
          </a:prstGeom>
          <a:noFill/>
        </p:spPr>
        <p:txBody>
          <a:bodyPr wrap="none" lIns="91440" tIns="45720" rIns="91440" bIns="45720">
            <a:spAutoFit/>
          </a:bodyPr>
          <a:lstStyle/>
          <a:p>
            <a:pPr algn="ctr"/>
            <a:endParaRPr lang="es-ES_tradnl" sz="1100" b="1" cap="none" spc="0" dirty="0" smtClean="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dirty="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cap="none" spc="0" dirty="0" smtClean="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dirty="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cap="none" spc="0" dirty="0" smtClean="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dirty="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cap="none" spc="0" dirty="0" smtClean="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dirty="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cap="none" spc="0" dirty="0" smtClean="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dirty="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cap="none" spc="0" dirty="0" smtClean="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dirty="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cap="none" spc="0" dirty="0" smtClean="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dirty="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cap="none" spc="0" dirty="0" smtClean="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dirty="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cap="none" spc="0" dirty="0" smtClean="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dirty="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cap="none" spc="0" dirty="0" smtClean="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dirty="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cap="none" spc="0" dirty="0" smtClean="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dirty="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cap="none" spc="0" dirty="0" smtClean="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dirty="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cap="none" spc="0" dirty="0" smtClean="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dirty="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cap="none" spc="0" dirty="0" smtClean="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dirty="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cap="none" spc="0" dirty="0" smtClean="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dirty="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cap="none" spc="0" dirty="0" smtClean="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100" b="1" dirty="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a:p>
            <a:pPr algn="ctr"/>
            <a:endParaRPr lang="es-ES_tradnl" sz="1200" b="1" cap="none" spc="0" dirty="0">
              <a:ln w="17780" cmpd="sng">
                <a:noFill/>
                <a:prstDash val="solid"/>
                <a:miter lim="800000"/>
              </a:ln>
              <a:solidFill>
                <a:srgbClr val="254061"/>
              </a:solidFill>
              <a:effectLst>
                <a:outerShdw blurRad="55000" dist="50800" dir="5400000" algn="tl">
                  <a:srgbClr val="000000">
                    <a:alpha val="33000"/>
                  </a:srgbClr>
                </a:outerShdw>
              </a:effectLst>
              <a:latin typeface="Arial"/>
              <a:cs typeface="Arial"/>
            </a:endParaRPr>
          </a:p>
        </p:txBody>
      </p:sp>
      <p:sp>
        <p:nvSpPr>
          <p:cNvPr id="12" name="Rectángulo 6"/>
          <p:cNvSpPr/>
          <p:nvPr/>
        </p:nvSpPr>
        <p:spPr>
          <a:xfrm>
            <a:off x="2291918" y="428418"/>
            <a:ext cx="4947082" cy="1046440"/>
          </a:xfrm>
          <a:prstGeom prst="rect">
            <a:avLst/>
          </a:prstGeom>
          <a:noFill/>
        </p:spPr>
        <p:txBody>
          <a:bodyPr wrap="square" lIns="91440" tIns="45720" rIns="91440" bIns="45720">
            <a:spAutoFit/>
          </a:bodyPr>
          <a:lstStyle/>
          <a:p>
            <a:pPr algn="ctr"/>
            <a:r>
              <a:rPr lang="es-ES_tradnl" sz="1100" b="1" cap="none" spc="0" dirty="0" smtClean="0">
                <a:ln w="17780" cmpd="sng">
                  <a:noFill/>
                  <a:prstDash val="solid"/>
                  <a:miter lim="800000"/>
                </a:ln>
                <a:solidFill>
                  <a:schemeClr val="accent1"/>
                </a:solidFill>
                <a:effectLst>
                  <a:outerShdw blurRad="55000" dist="50800" dir="5400000" algn="tl">
                    <a:srgbClr val="000000">
                      <a:alpha val="33000"/>
                    </a:srgbClr>
                  </a:outerShdw>
                </a:effectLst>
                <a:latin typeface="Arial"/>
                <a:cs typeface="Arial"/>
              </a:rPr>
              <a:t>COMPETENCIAS</a:t>
            </a:r>
            <a:r>
              <a:rPr lang="es-ES_tradnl" sz="1100" b="1" cap="none" spc="0" baseline="0" dirty="0" smtClean="0">
                <a:ln w="17780" cmpd="sng">
                  <a:noFill/>
                  <a:prstDash val="solid"/>
                  <a:miter lim="800000"/>
                </a:ln>
                <a:solidFill>
                  <a:schemeClr val="accent1"/>
                </a:solidFill>
                <a:effectLst>
                  <a:outerShdw blurRad="55000" dist="50800" dir="5400000" algn="tl">
                    <a:srgbClr val="000000">
                      <a:alpha val="33000"/>
                    </a:srgbClr>
                  </a:outerShdw>
                </a:effectLst>
                <a:latin typeface="Arial"/>
                <a:cs typeface="Arial"/>
              </a:rPr>
              <a:t> DOCENTES EN</a:t>
            </a:r>
            <a:r>
              <a:rPr lang="es-ES_tradnl" sz="1100" b="1" cap="none" spc="0" dirty="0" smtClean="0">
                <a:ln w="17780" cmpd="sng">
                  <a:noFill/>
                  <a:prstDash val="solid"/>
                  <a:miter lim="800000"/>
                </a:ln>
                <a:solidFill>
                  <a:schemeClr val="accent1"/>
                </a:solidFill>
                <a:effectLst>
                  <a:outerShdw blurRad="55000" dist="50800" dir="5400000" algn="tl">
                    <a:srgbClr val="000000">
                      <a:alpha val="33000"/>
                    </a:srgbClr>
                  </a:outerShdw>
                </a:effectLst>
                <a:latin typeface="Arial"/>
                <a:cs typeface="Arial"/>
              </a:rPr>
              <a:t> </a:t>
            </a:r>
            <a:r>
              <a:rPr lang="es-ES_tradnl" sz="1400" b="1" cap="none" spc="0" baseline="0" dirty="0" smtClean="0">
                <a:ln w="17780" cmpd="sng">
                  <a:noFill/>
                  <a:prstDash val="solid"/>
                  <a:miter lim="800000"/>
                </a:ln>
                <a:solidFill>
                  <a:schemeClr val="accent1"/>
                </a:solidFill>
                <a:effectLst>
                  <a:outerShdw blurRad="55000" dist="50800" dir="5400000" algn="tl">
                    <a:srgbClr val="000000">
                      <a:alpha val="33000"/>
                    </a:srgbClr>
                  </a:outerShdw>
                </a:effectLst>
                <a:latin typeface="Arial"/>
                <a:cs typeface="Arial"/>
              </a:rPr>
              <a:t>EL USO DE LAS TIC</a:t>
            </a:r>
            <a:r>
              <a:rPr lang="es-ES_tradnl" sz="1400" b="1" cap="none" spc="0" dirty="0" smtClean="0">
                <a:ln w="17780" cmpd="sng">
                  <a:noFill/>
                  <a:prstDash val="solid"/>
                  <a:miter lim="800000"/>
                </a:ln>
                <a:solidFill>
                  <a:schemeClr val="accent1"/>
                </a:solidFill>
                <a:effectLst>
                  <a:outerShdw blurRad="55000" dist="50800" dir="5400000" algn="tl">
                    <a:srgbClr val="000000">
                      <a:alpha val="33000"/>
                    </a:srgbClr>
                  </a:outerShdw>
                </a:effectLst>
                <a:latin typeface="Arial"/>
                <a:cs typeface="Arial"/>
              </a:rPr>
              <a:t> </a:t>
            </a:r>
            <a:br>
              <a:rPr lang="es-ES_tradnl" sz="1400" b="1" cap="none" spc="0" dirty="0" smtClean="0">
                <a:ln w="17780" cmpd="sng">
                  <a:noFill/>
                  <a:prstDash val="solid"/>
                  <a:miter lim="800000"/>
                </a:ln>
                <a:solidFill>
                  <a:schemeClr val="accent1"/>
                </a:solidFill>
                <a:effectLst>
                  <a:outerShdw blurRad="55000" dist="50800" dir="5400000" algn="tl">
                    <a:srgbClr val="000000">
                      <a:alpha val="33000"/>
                    </a:srgbClr>
                  </a:outerShdw>
                </a:effectLst>
                <a:latin typeface="Arial"/>
                <a:cs typeface="Arial"/>
              </a:rPr>
            </a:br>
            <a:r>
              <a:rPr lang="es-ES_tradnl" sz="1200" b="1" cap="none" spc="0" baseline="0" dirty="0" smtClean="0">
                <a:ln w="17780" cmpd="sng">
                  <a:noFill/>
                  <a:prstDash val="solid"/>
                  <a:miter lim="800000"/>
                </a:ln>
                <a:solidFill>
                  <a:schemeClr val="accent1"/>
                </a:solidFill>
                <a:effectLst>
                  <a:outerShdw blurRad="55000" dist="50800" dir="5400000" algn="tl">
                    <a:srgbClr val="000000">
                      <a:alpha val="33000"/>
                    </a:srgbClr>
                  </a:outerShdw>
                </a:effectLst>
                <a:latin typeface="Arial"/>
                <a:cs typeface="Arial"/>
              </a:rPr>
              <a:t>PARA</a:t>
            </a:r>
            <a:r>
              <a:rPr lang="es-ES_tradnl" sz="1200" b="1" dirty="0" smtClean="0">
                <a:ln w="17780" cmpd="sng">
                  <a:noFill/>
                  <a:prstDash val="solid"/>
                  <a:miter lim="800000"/>
                </a:ln>
                <a:solidFill>
                  <a:schemeClr val="accent1"/>
                </a:solidFill>
                <a:effectLst>
                  <a:outerShdw blurRad="55000" dist="50800" dir="5400000" algn="tl">
                    <a:srgbClr val="000000">
                      <a:alpha val="33000"/>
                    </a:srgbClr>
                  </a:outerShdw>
                </a:effectLst>
                <a:latin typeface="Arial"/>
                <a:cs typeface="Arial"/>
              </a:rPr>
              <a:t> </a:t>
            </a:r>
            <a:r>
              <a:rPr lang="es-ES_tradnl" sz="1200" b="1" cap="none" spc="0" baseline="0" dirty="0" smtClean="0">
                <a:ln w="17780" cmpd="sng">
                  <a:noFill/>
                  <a:prstDash val="solid"/>
                  <a:miter lim="800000"/>
                </a:ln>
                <a:solidFill>
                  <a:schemeClr val="accent1"/>
                </a:solidFill>
                <a:effectLst>
                  <a:outerShdw blurRad="55000" dist="50800" dir="5400000" algn="tl">
                    <a:srgbClr val="000000">
                      <a:alpha val="33000"/>
                    </a:srgbClr>
                  </a:outerShdw>
                </a:effectLst>
                <a:latin typeface="Arial"/>
                <a:cs typeface="Arial"/>
              </a:rPr>
              <a:t>EL BACHILLERATO DIGITAL</a:t>
            </a:r>
          </a:p>
          <a:p>
            <a:pPr algn="ctr"/>
            <a:endParaRPr lang="es-ES_tradnl" sz="1200" b="1" cap="none" spc="0" baseline="0" dirty="0" smtClean="0">
              <a:ln w="17780" cmpd="sng">
                <a:noFill/>
                <a:prstDash val="solid"/>
                <a:miter lim="800000"/>
              </a:ln>
              <a:solidFill>
                <a:schemeClr val="accent1"/>
              </a:solidFill>
              <a:effectLst>
                <a:outerShdw blurRad="55000" dist="50800" dir="5400000" algn="tl">
                  <a:srgbClr val="000000">
                    <a:alpha val="33000"/>
                  </a:srgbClr>
                </a:outerShdw>
              </a:effectLst>
              <a:latin typeface="Arial"/>
              <a:cs typeface="Arial"/>
            </a:endParaRPr>
          </a:p>
          <a:p>
            <a:pPr algn="ctr"/>
            <a:r>
              <a:rPr lang="es-ES_tradnl" sz="1200" b="1" dirty="0" smtClean="0">
                <a:ln w="17780" cmpd="sng">
                  <a:noFill/>
                  <a:prstDash val="solid"/>
                  <a:miter lim="800000"/>
                </a:ln>
                <a:solidFill>
                  <a:schemeClr val="accent1"/>
                </a:solidFill>
                <a:effectLst>
                  <a:outerShdw blurRad="55000" dist="50800" dir="5400000" algn="tl">
                    <a:srgbClr val="000000">
                      <a:alpha val="33000"/>
                    </a:srgbClr>
                  </a:outerShdw>
                </a:effectLst>
                <a:latin typeface="Arial"/>
                <a:cs typeface="Arial"/>
              </a:rPr>
              <a:t>MÓDULO 2: FUNDAMENTOS DEL SISTEMA DE  GESTIÓN PARA EL APRENDIZAJE</a:t>
            </a:r>
            <a:endParaRPr lang="es-ES_tradnl" sz="1200" b="1" cap="none" spc="0" dirty="0">
              <a:ln w="17780" cmpd="sng">
                <a:noFill/>
                <a:prstDash val="solid"/>
                <a:miter lim="800000"/>
              </a:ln>
              <a:solidFill>
                <a:schemeClr val="accent1"/>
              </a:solidFill>
              <a:effectLst>
                <a:outerShdw blurRad="55000" dist="50800" dir="5400000" algn="tl">
                  <a:srgbClr val="000000">
                    <a:alpha val="33000"/>
                  </a:srgbClr>
                </a:outerShdw>
              </a:effectLst>
              <a:latin typeface="Arial"/>
              <a:cs typeface="Arial"/>
            </a:endParaRPr>
          </a:p>
        </p:txBody>
      </p:sp>
    </p:spTree>
    <p:extLst>
      <p:ext uri="{BB962C8B-B14F-4D97-AF65-F5344CB8AC3E}">
        <p14:creationId xmlns:p14="http://schemas.microsoft.com/office/powerpoint/2010/main" val="1730298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98762" y="966827"/>
            <a:ext cx="4239492" cy="523220"/>
          </a:xfrm>
          <a:prstGeom prst="rect">
            <a:avLst/>
          </a:prstGeom>
          <a:solidFill>
            <a:schemeClr val="accent1"/>
          </a:solidFill>
          <a:ln>
            <a:solidFill>
              <a:schemeClr val="bg2"/>
            </a:solidFill>
          </a:ln>
        </p:spPr>
        <p:txBody>
          <a:bodyPr wrap="square" rtlCol="0">
            <a:spAutoFit/>
          </a:bodyPr>
          <a:lstStyle/>
          <a:p>
            <a:r>
              <a:rPr lang="es-MX" sz="1400" dirty="0" smtClean="0"/>
              <a:t>MÓDULO 2</a:t>
            </a:r>
          </a:p>
          <a:p>
            <a:r>
              <a:rPr lang="es-MX" sz="1400" dirty="0" smtClean="0"/>
              <a:t>Fundamentos del Sistema de Gestión del Aprendizaje</a:t>
            </a:r>
            <a:endParaRPr lang="es-MX" sz="1400" dirty="0"/>
          </a:p>
        </p:txBody>
      </p:sp>
      <p:pic>
        <p:nvPicPr>
          <p:cNvPr id="4" name="Imagen 4" descr="Logo BUAP.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25157" y="379966"/>
            <a:ext cx="642952" cy="986091"/>
          </a:xfrm>
          <a:prstGeom prst="rect">
            <a:avLst/>
          </a:prstGeom>
        </p:spPr>
      </p:pic>
      <p:pic>
        <p:nvPicPr>
          <p:cNvPr id="5" name="Imagen 3" descr="logo sep.pn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40161" y="472434"/>
            <a:ext cx="987832" cy="801154"/>
          </a:xfrm>
          <a:prstGeom prst="rect">
            <a:avLst/>
          </a:prstGeom>
        </p:spPr>
      </p:pic>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6"/>
          <p:cNvSpPr>
            <a:spLocks noChangeArrowheads="1"/>
          </p:cNvSpPr>
          <p:nvPr/>
        </p:nvSpPr>
        <p:spPr bwMode="auto">
          <a:xfrm>
            <a:off x="0"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9 CuadroTexto"/>
          <p:cNvSpPr txBox="1"/>
          <p:nvPr/>
        </p:nvSpPr>
        <p:spPr>
          <a:xfrm>
            <a:off x="2710678" y="2226607"/>
            <a:ext cx="3639417" cy="369332"/>
          </a:xfrm>
          <a:prstGeom prst="rect">
            <a:avLst/>
          </a:prstGeom>
          <a:solidFill>
            <a:schemeClr val="accent4"/>
          </a:solidFill>
        </p:spPr>
        <p:txBody>
          <a:bodyPr wrap="square" rtlCol="0">
            <a:spAutoFit/>
          </a:bodyPr>
          <a:lstStyle/>
          <a:p>
            <a:pPr algn="ctr"/>
            <a:r>
              <a:rPr lang="es-MX" b="1" spc="600" dirty="0" smtClean="0"/>
              <a:t>APLICACIÓN 1</a:t>
            </a:r>
            <a:endParaRPr lang="es-MX" b="1" spc="600" dirty="0"/>
          </a:p>
        </p:txBody>
      </p:sp>
      <p:pic>
        <p:nvPicPr>
          <p:cNvPr id="8200"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12032" y="2690198"/>
            <a:ext cx="2236708" cy="549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CuadroTexto"/>
          <p:cNvSpPr txBox="1"/>
          <p:nvPr/>
        </p:nvSpPr>
        <p:spPr>
          <a:xfrm>
            <a:off x="896119" y="3286050"/>
            <a:ext cx="7481456" cy="461665"/>
          </a:xfrm>
          <a:prstGeom prst="rect">
            <a:avLst/>
          </a:prstGeom>
          <a:noFill/>
        </p:spPr>
        <p:txBody>
          <a:bodyPr wrap="square" rtlCol="0">
            <a:spAutoFit/>
          </a:bodyPr>
          <a:lstStyle/>
          <a:p>
            <a:pPr algn="just"/>
            <a:r>
              <a:rPr lang="es-MX" sz="1200" b="1" dirty="0">
                <a:solidFill>
                  <a:schemeClr val="bg1"/>
                </a:solidFill>
              </a:rPr>
              <a:t>Blogger</a:t>
            </a:r>
            <a:r>
              <a:rPr lang="es-MX" sz="1200" dirty="0">
                <a:solidFill>
                  <a:schemeClr val="bg1"/>
                </a:solidFill>
              </a:rPr>
              <a:t> </a:t>
            </a:r>
            <a:r>
              <a:rPr lang="es-MX" sz="1200" dirty="0" smtClean="0">
                <a:solidFill>
                  <a:schemeClr val="bg1"/>
                </a:solidFill>
              </a:rPr>
              <a:t>  </a:t>
            </a:r>
            <a:r>
              <a:rPr lang="es-MX" sz="1200" dirty="0">
                <a:solidFill>
                  <a:schemeClr val="bg1"/>
                </a:solidFill>
              </a:rPr>
              <a:t>permite crear y publicar una bitácora en línea. </a:t>
            </a:r>
            <a:r>
              <a:rPr lang="es-MX" sz="1200" dirty="0" smtClean="0">
                <a:solidFill>
                  <a:schemeClr val="bg1"/>
                </a:solidFill>
              </a:rPr>
              <a:t>En esta aplicación podemos crear  blogs, los cuáles quedaran  </a:t>
            </a:r>
            <a:r>
              <a:rPr lang="es-MX" sz="1200" dirty="0">
                <a:solidFill>
                  <a:schemeClr val="bg1"/>
                </a:solidFill>
              </a:rPr>
              <a:t>alojados en </a:t>
            </a:r>
            <a:r>
              <a:rPr lang="es-MX" sz="1200" dirty="0" smtClean="0">
                <a:solidFill>
                  <a:schemeClr val="bg1"/>
                </a:solidFill>
              </a:rPr>
              <a:t>los </a:t>
            </a:r>
            <a:r>
              <a:rPr lang="es-MX" sz="1200" dirty="0">
                <a:solidFill>
                  <a:schemeClr val="bg1"/>
                </a:solidFill>
              </a:rPr>
              <a:t>servidores de Google dentro del dominio blogspot.com. </a:t>
            </a:r>
          </a:p>
        </p:txBody>
      </p:sp>
      <p:sp>
        <p:nvSpPr>
          <p:cNvPr id="12" name="11 Rectángulo"/>
          <p:cNvSpPr/>
          <p:nvPr/>
        </p:nvSpPr>
        <p:spPr>
          <a:xfrm>
            <a:off x="623597" y="5247250"/>
            <a:ext cx="7813578" cy="1200329"/>
          </a:xfrm>
          <a:prstGeom prst="rect">
            <a:avLst/>
          </a:prstGeom>
          <a:solidFill>
            <a:schemeClr val="bg2">
              <a:lumMod val="40000"/>
              <a:lumOff val="60000"/>
            </a:schemeClr>
          </a:solidFill>
          <a:ln w="57150">
            <a:solidFill>
              <a:schemeClr val="accent1"/>
            </a:solidFill>
          </a:ln>
        </p:spPr>
        <p:txBody>
          <a:bodyPr wrap="square">
            <a:spAutoFit/>
          </a:bodyPr>
          <a:lstStyle/>
          <a:p>
            <a:pPr algn="ctr"/>
            <a:r>
              <a:rPr lang="es-MX" sz="1200" b="1" dirty="0" smtClean="0"/>
              <a:t>Utilizaríamos  </a:t>
            </a:r>
            <a:r>
              <a:rPr lang="es-MX" sz="1200" b="1" dirty="0"/>
              <a:t>un blog de Blogger </a:t>
            </a:r>
            <a:r>
              <a:rPr lang="es-MX" sz="1200" b="1" dirty="0" smtClean="0"/>
              <a:t>dentro del aula como un blog </a:t>
            </a:r>
            <a:r>
              <a:rPr lang="es-MX" sz="1200" b="1" dirty="0"/>
              <a:t>colectivo para trabajar con diferentes aplicaciones </a:t>
            </a:r>
            <a:endParaRPr lang="es-MX" sz="1200" b="1" dirty="0" smtClean="0"/>
          </a:p>
          <a:p>
            <a:pPr algn="ctr"/>
            <a:r>
              <a:rPr lang="es-MX" sz="1200" b="1" dirty="0" smtClean="0"/>
              <a:t>web </a:t>
            </a:r>
            <a:r>
              <a:rPr lang="es-MX" sz="1200" b="1" dirty="0"/>
              <a:t>2.0. </a:t>
            </a:r>
            <a:endParaRPr lang="es-MX" sz="1200" b="1" dirty="0" smtClean="0"/>
          </a:p>
          <a:p>
            <a:pPr algn="ctr"/>
            <a:endParaRPr lang="es-MX" sz="1200" b="1" dirty="0"/>
          </a:p>
          <a:p>
            <a:pPr algn="ctr"/>
            <a:r>
              <a:rPr lang="es-MX" sz="1200" b="1" dirty="0" smtClean="0"/>
              <a:t>Todos </a:t>
            </a:r>
            <a:r>
              <a:rPr lang="es-MX" sz="1200" b="1" dirty="0"/>
              <a:t>los alumnos </a:t>
            </a:r>
            <a:r>
              <a:rPr lang="es-MX" sz="1200" b="1" dirty="0" smtClean="0"/>
              <a:t>realizarían </a:t>
            </a:r>
            <a:r>
              <a:rPr lang="es-MX" sz="1200" b="1" dirty="0"/>
              <a:t>una cuenta en gmail que les </a:t>
            </a:r>
            <a:r>
              <a:rPr lang="es-MX" sz="1200" b="1" dirty="0" smtClean="0"/>
              <a:t>serviría </a:t>
            </a:r>
            <a:r>
              <a:rPr lang="es-MX" sz="1200" b="1" dirty="0"/>
              <a:t>para hacerse usuarios del blog y para trabajar </a:t>
            </a:r>
            <a:r>
              <a:rPr lang="es-MX" sz="1200" b="1" dirty="0" smtClean="0"/>
              <a:t>con otras APPS de google. </a:t>
            </a:r>
          </a:p>
          <a:p>
            <a:pPr algn="ctr"/>
            <a:endParaRPr lang="es-MX" sz="1200" b="1" dirty="0"/>
          </a:p>
        </p:txBody>
      </p:sp>
      <p:sp>
        <p:nvSpPr>
          <p:cNvPr id="14" name="13 CuadroTexto"/>
          <p:cNvSpPr txBox="1"/>
          <p:nvPr/>
        </p:nvSpPr>
        <p:spPr>
          <a:xfrm>
            <a:off x="3280766" y="4841369"/>
            <a:ext cx="314960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MX" sz="1400" b="1" dirty="0" smtClean="0">
                <a:solidFill>
                  <a:schemeClr val="tx1"/>
                </a:solidFill>
              </a:rPr>
              <a:t>USO DE LA APLICACIÓN EN EL AULA</a:t>
            </a:r>
            <a:endParaRPr lang="es-MX" sz="1400" b="1" dirty="0">
              <a:solidFill>
                <a:schemeClr val="tx1"/>
              </a:solidFill>
            </a:endParaRPr>
          </a:p>
        </p:txBody>
      </p:sp>
      <p:sp>
        <p:nvSpPr>
          <p:cNvPr id="15" name="14 Rectángulo"/>
          <p:cNvSpPr/>
          <p:nvPr/>
        </p:nvSpPr>
        <p:spPr>
          <a:xfrm>
            <a:off x="1841752" y="1652177"/>
            <a:ext cx="6027629" cy="461665"/>
          </a:xfrm>
          <a:prstGeom prst="rect">
            <a:avLst/>
          </a:prstGeom>
          <a:solidFill>
            <a:srgbClr val="92D050"/>
          </a:solidFill>
        </p:spPr>
        <p:txBody>
          <a:bodyPr wrap="square">
            <a:spAutoFit/>
          </a:bodyPr>
          <a:lstStyle/>
          <a:p>
            <a:pPr algn="ctr"/>
            <a:r>
              <a:rPr lang="es-MX" sz="1200" b="1" i="1" dirty="0"/>
              <a:t>Las nuevas generaciones viven en un mundo digital, son visuales y se aburren en clase.</a:t>
            </a:r>
            <a:endParaRPr lang="es-MX" sz="1200" dirty="0"/>
          </a:p>
          <a:p>
            <a:pPr algn="ctr"/>
            <a:r>
              <a:rPr lang="es-MX" sz="1200" b="1" i="1" dirty="0" smtClean="0"/>
              <a:t>Solución</a:t>
            </a:r>
            <a:r>
              <a:rPr lang="es-MX" sz="1200" b="1" i="1" dirty="0"/>
              <a:t>: Modernizar su propuesta pedagógica para enfrentar esta realidad</a:t>
            </a:r>
            <a:endParaRPr lang="es-MX" sz="1200" dirty="0"/>
          </a:p>
        </p:txBody>
      </p:sp>
      <p:sp>
        <p:nvSpPr>
          <p:cNvPr id="16" name="15 Rectángulo"/>
          <p:cNvSpPr/>
          <p:nvPr/>
        </p:nvSpPr>
        <p:spPr>
          <a:xfrm>
            <a:off x="831465" y="3803439"/>
            <a:ext cx="7813578" cy="1015663"/>
          </a:xfrm>
          <a:prstGeom prst="rect">
            <a:avLst/>
          </a:prstGeom>
        </p:spPr>
        <p:txBody>
          <a:bodyPr wrap="square">
            <a:spAutoFit/>
          </a:bodyPr>
          <a:lstStyle/>
          <a:p>
            <a:r>
              <a:rPr lang="es-MX" sz="1200" dirty="0" smtClean="0">
                <a:solidFill>
                  <a:schemeClr val="bg1"/>
                </a:solidFill>
              </a:rPr>
              <a:t>Esta aplicación ofrece </a:t>
            </a:r>
            <a:r>
              <a:rPr lang="es-MX" sz="1200" dirty="0">
                <a:solidFill>
                  <a:schemeClr val="bg1"/>
                </a:solidFill>
              </a:rPr>
              <a:t>una excelente opción dirigida a cerrar la brecha digital en el mundo educativo mediante la creación de </a:t>
            </a:r>
            <a:r>
              <a:rPr lang="es-MX" sz="1200" dirty="0" smtClean="0">
                <a:solidFill>
                  <a:schemeClr val="bg1"/>
                </a:solidFill>
              </a:rPr>
              <a:t>blogs educativos que </a:t>
            </a:r>
            <a:r>
              <a:rPr lang="es-MX" sz="1200" dirty="0">
                <a:solidFill>
                  <a:schemeClr val="bg1"/>
                </a:solidFill>
              </a:rPr>
              <a:t>generen oportunidades sociales y educativas para los </a:t>
            </a:r>
            <a:r>
              <a:rPr lang="es-MX" sz="1200" dirty="0" smtClean="0">
                <a:solidFill>
                  <a:schemeClr val="bg1"/>
                </a:solidFill>
              </a:rPr>
              <a:t>estudiantes </a:t>
            </a:r>
          </a:p>
          <a:p>
            <a:endParaRPr lang="es-MX" sz="1200" dirty="0">
              <a:solidFill>
                <a:schemeClr val="bg1"/>
              </a:solidFill>
            </a:endParaRPr>
          </a:p>
          <a:p>
            <a:pPr algn="just"/>
            <a:r>
              <a:rPr lang="es-MX" sz="1200" dirty="0" smtClean="0">
                <a:solidFill>
                  <a:schemeClr val="bg1"/>
                </a:solidFill>
              </a:rPr>
              <a:t>A </a:t>
            </a:r>
            <a:r>
              <a:rPr lang="es-MX" sz="1200" dirty="0">
                <a:solidFill>
                  <a:schemeClr val="bg1"/>
                </a:solidFill>
              </a:rPr>
              <a:t>través de esta </a:t>
            </a:r>
            <a:r>
              <a:rPr lang="es-MX" sz="1200" dirty="0" smtClean="0">
                <a:solidFill>
                  <a:schemeClr val="bg1"/>
                </a:solidFill>
              </a:rPr>
              <a:t>aplicación,</a:t>
            </a:r>
            <a:r>
              <a:rPr lang="es-MX" sz="1200" dirty="0">
                <a:solidFill>
                  <a:schemeClr val="bg1"/>
                </a:solidFill>
              </a:rPr>
              <a:t> </a:t>
            </a:r>
            <a:r>
              <a:rPr lang="es-MX" sz="1200" dirty="0" smtClean="0">
                <a:solidFill>
                  <a:schemeClr val="bg1"/>
                </a:solidFill>
              </a:rPr>
              <a:t>los alumnos </a:t>
            </a:r>
            <a:r>
              <a:rPr lang="es-MX" sz="1200" dirty="0">
                <a:solidFill>
                  <a:schemeClr val="bg1"/>
                </a:solidFill>
              </a:rPr>
              <a:t>aprenden desde las operaciones básicas del blog -artículos, enlaces, hipervínculos, imagen- hasta las posibilidades multimedia que ofrece </a:t>
            </a:r>
            <a:r>
              <a:rPr lang="es-MX" sz="1200" dirty="0" smtClean="0">
                <a:solidFill>
                  <a:schemeClr val="bg1"/>
                </a:solidFill>
              </a:rPr>
              <a:t>la misma.</a:t>
            </a:r>
            <a:endParaRPr lang="es-MX" sz="1200" dirty="0">
              <a:solidFill>
                <a:schemeClr val="bg1"/>
              </a:solidFill>
            </a:endParaRPr>
          </a:p>
        </p:txBody>
      </p:sp>
    </p:spTree>
    <p:extLst>
      <p:ext uri="{BB962C8B-B14F-4D97-AF65-F5344CB8AC3E}">
        <p14:creationId xmlns:p14="http://schemas.microsoft.com/office/powerpoint/2010/main" val="941171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98762" y="966827"/>
            <a:ext cx="4239492" cy="523220"/>
          </a:xfrm>
          <a:prstGeom prst="rect">
            <a:avLst/>
          </a:prstGeom>
          <a:solidFill>
            <a:schemeClr val="accent1"/>
          </a:solidFill>
          <a:ln>
            <a:solidFill>
              <a:schemeClr val="bg2"/>
            </a:solidFill>
          </a:ln>
        </p:spPr>
        <p:txBody>
          <a:bodyPr wrap="square" rtlCol="0">
            <a:spAutoFit/>
          </a:bodyPr>
          <a:lstStyle/>
          <a:p>
            <a:r>
              <a:rPr lang="es-MX" sz="1400" dirty="0" smtClean="0"/>
              <a:t>MÓDULO 2</a:t>
            </a:r>
          </a:p>
          <a:p>
            <a:r>
              <a:rPr lang="es-MX" sz="1400" dirty="0" smtClean="0"/>
              <a:t>Fundamentos del Sistema de Gestión del Aprendizaje</a:t>
            </a:r>
            <a:endParaRPr lang="es-MX" sz="1400" dirty="0"/>
          </a:p>
        </p:txBody>
      </p:sp>
      <p:pic>
        <p:nvPicPr>
          <p:cNvPr id="4" name="Imagen 4" descr="Logo BUAP.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25157" y="379966"/>
            <a:ext cx="642952" cy="986091"/>
          </a:xfrm>
          <a:prstGeom prst="rect">
            <a:avLst/>
          </a:prstGeom>
        </p:spPr>
      </p:pic>
      <p:pic>
        <p:nvPicPr>
          <p:cNvPr id="5" name="Imagen 3" descr="logo sep.pn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40161" y="472434"/>
            <a:ext cx="987832" cy="801154"/>
          </a:xfrm>
          <a:prstGeom prst="rect">
            <a:avLst/>
          </a:prstGeom>
        </p:spPr>
      </p:pic>
      <p:sp>
        <p:nvSpPr>
          <p:cNvPr id="6" name="5 CuadroTexto"/>
          <p:cNvSpPr txBox="1"/>
          <p:nvPr/>
        </p:nvSpPr>
        <p:spPr>
          <a:xfrm>
            <a:off x="2812278" y="1700134"/>
            <a:ext cx="3639417" cy="369332"/>
          </a:xfrm>
          <a:prstGeom prst="rect">
            <a:avLst/>
          </a:prstGeom>
          <a:solidFill>
            <a:schemeClr val="accent4"/>
          </a:solidFill>
        </p:spPr>
        <p:txBody>
          <a:bodyPr wrap="square" rtlCol="0">
            <a:spAutoFit/>
          </a:bodyPr>
          <a:lstStyle/>
          <a:p>
            <a:pPr algn="ctr"/>
            <a:r>
              <a:rPr lang="es-MX" b="1" spc="600" dirty="0" smtClean="0"/>
              <a:t>APLICACIÓN 2</a:t>
            </a:r>
            <a:endParaRPr lang="es-MX" b="1" spc="600" dirty="0"/>
          </a:p>
        </p:txBody>
      </p:sp>
      <p:sp>
        <p:nvSpPr>
          <p:cNvPr id="8" name="7 Rectángulo"/>
          <p:cNvSpPr/>
          <p:nvPr/>
        </p:nvSpPr>
        <p:spPr>
          <a:xfrm>
            <a:off x="1304118" y="4950906"/>
            <a:ext cx="6645561" cy="830997"/>
          </a:xfrm>
          <a:prstGeom prst="rect">
            <a:avLst/>
          </a:prstGeom>
          <a:solidFill>
            <a:schemeClr val="accent3"/>
          </a:solidFill>
          <a:ln w="57150">
            <a:solidFill>
              <a:srgbClr val="00B050"/>
            </a:solidFill>
          </a:ln>
        </p:spPr>
        <p:txBody>
          <a:bodyPr wrap="square">
            <a:spAutoFit/>
          </a:bodyPr>
          <a:lstStyle/>
          <a:p>
            <a:pPr algn="just"/>
            <a:r>
              <a:rPr lang="es-MX" sz="1200" dirty="0"/>
              <a:t>Esta aplicación la utilizaríamos </a:t>
            </a:r>
            <a:r>
              <a:rPr lang="es-MX" sz="1200" dirty="0" smtClean="0"/>
              <a:t>dentro del aula para </a:t>
            </a:r>
            <a:r>
              <a:rPr lang="es-MX" sz="1200" dirty="0"/>
              <a:t>que el alumno pueda compartir su conocimiento adquirido sobre </a:t>
            </a:r>
            <a:r>
              <a:rPr lang="es-MX" sz="1200" dirty="0" smtClean="0"/>
              <a:t>el contenido de cualquier asignatura ya </a:t>
            </a:r>
            <a:r>
              <a:rPr lang="es-MX" sz="1200" dirty="0"/>
              <a:t>sea creando, modificando o añadiendo </a:t>
            </a:r>
            <a:r>
              <a:rPr lang="es-MX" sz="1200" dirty="0" smtClean="0"/>
              <a:t>información acerca del contenido (al </a:t>
            </a:r>
            <a:r>
              <a:rPr lang="es-MX" sz="1200" dirty="0"/>
              <a:t>estilo de </a:t>
            </a:r>
            <a:r>
              <a:rPr lang="es-MX" sz="1200" dirty="0" smtClean="0"/>
              <a:t> Wikipedia), o bien podríamos utilizarlo como un  foro </a:t>
            </a:r>
            <a:r>
              <a:rPr lang="es-MX" sz="1200" dirty="0"/>
              <a:t>para fomentar las opiniones individuales y las distintas perspectivas sobre los </a:t>
            </a:r>
            <a:r>
              <a:rPr lang="es-MX" sz="1200" dirty="0" smtClean="0"/>
              <a:t>temas.</a:t>
            </a:r>
            <a:endParaRPr lang="es-MX" sz="1200" dirty="0"/>
          </a:p>
        </p:txBody>
      </p:sp>
      <p:pic>
        <p:nvPicPr>
          <p:cNvPr id="1229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56906" y="2327857"/>
            <a:ext cx="2789577" cy="62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0116755">
            <a:off x="1577109" y="1977164"/>
            <a:ext cx="886114" cy="88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390072" y="3099965"/>
            <a:ext cx="6696364" cy="1015663"/>
          </a:xfrm>
          <a:prstGeom prst="rect">
            <a:avLst/>
          </a:prstGeom>
        </p:spPr>
        <p:txBody>
          <a:bodyPr wrap="square">
            <a:spAutoFit/>
          </a:bodyPr>
          <a:lstStyle/>
          <a:p>
            <a:r>
              <a:rPr lang="es-MX" sz="1200" b="1" dirty="0" smtClean="0">
                <a:solidFill>
                  <a:schemeClr val="accent1"/>
                </a:solidFill>
              </a:rPr>
              <a:t>GOOGLE KNOL: </a:t>
            </a:r>
            <a:r>
              <a:rPr lang="es-MX" sz="1200" dirty="0" smtClean="0">
                <a:solidFill>
                  <a:schemeClr val="bg1"/>
                </a:solidFill>
              </a:rPr>
              <a:t>Es </a:t>
            </a:r>
            <a:r>
              <a:rPr lang="es-MX" sz="1200" dirty="0">
                <a:solidFill>
                  <a:schemeClr val="bg1"/>
                </a:solidFill>
              </a:rPr>
              <a:t>un sitio que aloja muchos knoles (unidades de conocimiento) escritos sobre varias materias. Los autores de los knoles pueden atribuirse su escritura, dar credenciales y obtener reseñas y comentarios. Los usuarios pueden proporcionar opiniones, comentarios e información relacionada. De modo que el proyecto Knol es una plataforma para compartir información, con múltiples sugerencias que te ayudan a evaluar la calidad y veracidad de la información</a:t>
            </a:r>
            <a:r>
              <a:rPr lang="es-MX" sz="1200" dirty="0" smtClean="0">
                <a:solidFill>
                  <a:schemeClr val="bg1"/>
                </a:solidFill>
              </a:rPr>
              <a:t>.</a:t>
            </a:r>
            <a:endParaRPr lang="es-MX" sz="1200" dirty="0">
              <a:solidFill>
                <a:schemeClr val="bg1"/>
              </a:solidFill>
            </a:endParaRPr>
          </a:p>
        </p:txBody>
      </p:sp>
      <p:sp>
        <p:nvSpPr>
          <p:cNvPr id="13" name="12 CuadroTexto"/>
          <p:cNvSpPr txBox="1"/>
          <p:nvPr/>
        </p:nvSpPr>
        <p:spPr>
          <a:xfrm>
            <a:off x="3302093" y="4336538"/>
            <a:ext cx="314960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MX" sz="1400" b="1" dirty="0" smtClean="0">
                <a:solidFill>
                  <a:schemeClr val="tx1"/>
                </a:solidFill>
              </a:rPr>
              <a:t>USO DE LA APLICACIÓN EN EL AULA</a:t>
            </a:r>
            <a:endParaRPr lang="es-MX" sz="1400" b="1" dirty="0">
              <a:solidFill>
                <a:schemeClr val="tx1"/>
              </a:solidFill>
            </a:endParaRPr>
          </a:p>
        </p:txBody>
      </p:sp>
    </p:spTree>
    <p:extLst>
      <p:ext uri="{BB962C8B-B14F-4D97-AF65-F5344CB8AC3E}">
        <p14:creationId xmlns:p14="http://schemas.microsoft.com/office/powerpoint/2010/main" val="1662812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98762" y="966827"/>
            <a:ext cx="4239492" cy="523220"/>
          </a:xfrm>
          <a:prstGeom prst="rect">
            <a:avLst/>
          </a:prstGeom>
          <a:solidFill>
            <a:schemeClr val="accent1"/>
          </a:solidFill>
          <a:ln>
            <a:solidFill>
              <a:schemeClr val="bg2"/>
            </a:solidFill>
          </a:ln>
        </p:spPr>
        <p:txBody>
          <a:bodyPr wrap="square" rtlCol="0">
            <a:spAutoFit/>
          </a:bodyPr>
          <a:lstStyle/>
          <a:p>
            <a:r>
              <a:rPr lang="es-MX" sz="1400" dirty="0" smtClean="0"/>
              <a:t>MÓDULO 2</a:t>
            </a:r>
          </a:p>
          <a:p>
            <a:r>
              <a:rPr lang="es-MX" sz="1400" dirty="0" smtClean="0"/>
              <a:t>Fundamentos del Sistema de Gestión del Aprendizaje</a:t>
            </a:r>
            <a:endParaRPr lang="es-MX" sz="1400" dirty="0"/>
          </a:p>
        </p:txBody>
      </p:sp>
      <p:pic>
        <p:nvPicPr>
          <p:cNvPr id="4" name="Imagen 4" descr="Logo BUAP.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25157" y="379966"/>
            <a:ext cx="642952" cy="986091"/>
          </a:xfrm>
          <a:prstGeom prst="rect">
            <a:avLst/>
          </a:prstGeom>
        </p:spPr>
      </p:pic>
      <p:pic>
        <p:nvPicPr>
          <p:cNvPr id="5" name="Imagen 3" descr="logo sep.pn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40161" y="472434"/>
            <a:ext cx="987832" cy="801154"/>
          </a:xfrm>
          <a:prstGeom prst="rect">
            <a:avLst/>
          </a:prstGeom>
        </p:spPr>
      </p:pic>
      <p:sp>
        <p:nvSpPr>
          <p:cNvPr id="6" name="5 CuadroTexto"/>
          <p:cNvSpPr txBox="1"/>
          <p:nvPr/>
        </p:nvSpPr>
        <p:spPr>
          <a:xfrm>
            <a:off x="2710678" y="1746316"/>
            <a:ext cx="3639417" cy="369332"/>
          </a:xfrm>
          <a:prstGeom prst="rect">
            <a:avLst/>
          </a:prstGeom>
          <a:solidFill>
            <a:schemeClr val="accent4"/>
          </a:solidFill>
        </p:spPr>
        <p:txBody>
          <a:bodyPr wrap="square" rtlCol="0">
            <a:spAutoFit/>
          </a:bodyPr>
          <a:lstStyle/>
          <a:p>
            <a:pPr algn="ctr"/>
            <a:r>
              <a:rPr lang="es-MX" b="1" spc="600" dirty="0" smtClean="0"/>
              <a:t>APLICACIÓN 3</a:t>
            </a:r>
            <a:endParaRPr lang="es-MX" b="1" spc="600" dirty="0"/>
          </a:p>
        </p:txBody>
      </p:sp>
      <p:pic>
        <p:nvPicPr>
          <p:cNvPr id="11265" name="Picture 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9894674">
            <a:off x="972417" y="1952190"/>
            <a:ext cx="1230455" cy="1053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335049">
            <a:off x="6605184" y="2090045"/>
            <a:ext cx="1490921" cy="112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244386" y="3004347"/>
            <a:ext cx="4572000" cy="461665"/>
          </a:xfrm>
          <a:prstGeom prst="rect">
            <a:avLst/>
          </a:prstGeom>
        </p:spPr>
        <p:txBody>
          <a:bodyPr>
            <a:spAutoFit/>
          </a:bodyPr>
          <a:lstStyle/>
          <a:p>
            <a:r>
              <a:rPr lang="es-MX" sz="1200" dirty="0" smtClean="0">
                <a:solidFill>
                  <a:schemeClr val="bg1"/>
                </a:solidFill>
              </a:rPr>
              <a:t>Es </a:t>
            </a:r>
            <a:r>
              <a:rPr lang="es-MX" sz="1200" dirty="0">
                <a:solidFill>
                  <a:schemeClr val="bg1"/>
                </a:solidFill>
              </a:rPr>
              <a:t>una herramienta eficaz para hacer más atractivas nuestras clases y acercar los contenidos a los alumnos de manera gráfica e interactiva.</a:t>
            </a:r>
          </a:p>
        </p:txBody>
      </p:sp>
      <p:sp>
        <p:nvSpPr>
          <p:cNvPr id="9" name="8 CuadroTexto"/>
          <p:cNvSpPr txBox="1"/>
          <p:nvPr/>
        </p:nvSpPr>
        <p:spPr>
          <a:xfrm>
            <a:off x="3041311" y="4007006"/>
            <a:ext cx="314960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MX" sz="1400" b="1" dirty="0" smtClean="0">
                <a:solidFill>
                  <a:schemeClr val="tx1"/>
                </a:solidFill>
              </a:rPr>
              <a:t>USO DE LA APLICACIÓN EN EL AULA</a:t>
            </a:r>
            <a:endParaRPr lang="es-MX" sz="1400" b="1" dirty="0">
              <a:solidFill>
                <a:schemeClr val="tx1"/>
              </a:solidFill>
            </a:endParaRPr>
          </a:p>
        </p:txBody>
      </p:sp>
      <p:sp>
        <p:nvSpPr>
          <p:cNvPr id="7" name="6 CuadroTexto"/>
          <p:cNvSpPr txBox="1"/>
          <p:nvPr/>
        </p:nvSpPr>
        <p:spPr>
          <a:xfrm>
            <a:off x="1023504" y="4632821"/>
            <a:ext cx="7429500" cy="646331"/>
          </a:xfrm>
          <a:prstGeom prst="rect">
            <a:avLst/>
          </a:prstGeom>
          <a:solidFill>
            <a:schemeClr val="accent6">
              <a:lumMod val="20000"/>
              <a:lumOff val="80000"/>
            </a:schemeClr>
          </a:solidFill>
          <a:ln w="57150">
            <a:solidFill>
              <a:schemeClr val="accent6"/>
            </a:solidFill>
          </a:ln>
        </p:spPr>
        <p:txBody>
          <a:bodyPr wrap="square" rtlCol="0">
            <a:spAutoFit/>
          </a:bodyPr>
          <a:lstStyle/>
          <a:p>
            <a:pPr algn="just"/>
            <a:r>
              <a:rPr lang="es-MX" sz="1200" dirty="0" smtClean="0">
                <a:solidFill>
                  <a:schemeClr val="bg1"/>
                </a:solidFill>
              </a:rPr>
              <a:t>En una clase podemos utilizar esta herramienta  para buscar la distancia entre un punto y otro, para buscar información de algún país en específico,  para marcar puntos importantes e incluso para despertar la curiosidad en el alumno por conocer diversos lugares y arquitectura de cualquier país o de nuestro propio planeta.</a:t>
            </a:r>
            <a:endParaRPr lang="es-MX" sz="1200" dirty="0">
              <a:solidFill>
                <a:schemeClr val="bg1"/>
              </a:solidFill>
            </a:endParaRPr>
          </a:p>
        </p:txBody>
      </p:sp>
    </p:spTree>
    <p:extLst>
      <p:ext uri="{BB962C8B-B14F-4D97-AF65-F5344CB8AC3E}">
        <p14:creationId xmlns:p14="http://schemas.microsoft.com/office/powerpoint/2010/main" val="1662812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98762" y="966827"/>
            <a:ext cx="4239492" cy="523220"/>
          </a:xfrm>
          <a:prstGeom prst="rect">
            <a:avLst/>
          </a:prstGeom>
          <a:solidFill>
            <a:schemeClr val="accent1"/>
          </a:solidFill>
          <a:ln>
            <a:solidFill>
              <a:schemeClr val="bg2"/>
            </a:solidFill>
          </a:ln>
        </p:spPr>
        <p:txBody>
          <a:bodyPr wrap="square" rtlCol="0">
            <a:spAutoFit/>
          </a:bodyPr>
          <a:lstStyle/>
          <a:p>
            <a:r>
              <a:rPr lang="es-MX" sz="1400" dirty="0" smtClean="0"/>
              <a:t>MÓDULO 2</a:t>
            </a:r>
          </a:p>
          <a:p>
            <a:r>
              <a:rPr lang="es-MX" sz="1400" dirty="0" smtClean="0"/>
              <a:t>Fundamentos del Sistema de Gestión del Aprendizaje</a:t>
            </a:r>
            <a:endParaRPr lang="es-MX" sz="1400" dirty="0"/>
          </a:p>
        </p:txBody>
      </p:sp>
      <p:pic>
        <p:nvPicPr>
          <p:cNvPr id="4" name="Imagen 4" descr="Logo BUAP.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25157" y="379966"/>
            <a:ext cx="642952" cy="986091"/>
          </a:xfrm>
          <a:prstGeom prst="rect">
            <a:avLst/>
          </a:prstGeom>
        </p:spPr>
      </p:pic>
      <p:pic>
        <p:nvPicPr>
          <p:cNvPr id="5" name="Imagen 3" descr="logo sep.pn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40161" y="472434"/>
            <a:ext cx="987832" cy="801154"/>
          </a:xfrm>
          <a:prstGeom prst="rect">
            <a:avLst/>
          </a:prstGeom>
        </p:spPr>
      </p:pic>
      <p:sp>
        <p:nvSpPr>
          <p:cNvPr id="6" name="5 CuadroTexto"/>
          <p:cNvSpPr txBox="1"/>
          <p:nvPr/>
        </p:nvSpPr>
        <p:spPr>
          <a:xfrm>
            <a:off x="2618508" y="1774025"/>
            <a:ext cx="3639417" cy="369332"/>
          </a:xfrm>
          <a:prstGeom prst="rect">
            <a:avLst/>
          </a:prstGeom>
          <a:solidFill>
            <a:schemeClr val="accent4"/>
          </a:solidFill>
        </p:spPr>
        <p:txBody>
          <a:bodyPr wrap="square" rtlCol="0">
            <a:spAutoFit/>
          </a:bodyPr>
          <a:lstStyle/>
          <a:p>
            <a:pPr algn="ctr"/>
            <a:r>
              <a:rPr lang="es-MX" b="1" spc="600" dirty="0" smtClean="0"/>
              <a:t>APLICACIÓN 4</a:t>
            </a:r>
            <a:endParaRPr lang="es-MX" b="1" spc="600" dirty="0"/>
          </a:p>
        </p:txBody>
      </p:sp>
      <p:pic>
        <p:nvPicPr>
          <p:cNvPr id="10241" name="Picture 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20184" y="2328862"/>
            <a:ext cx="2004291"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3041311" y="4007006"/>
            <a:ext cx="314960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MX" sz="1400" b="1" dirty="0" smtClean="0">
                <a:solidFill>
                  <a:schemeClr val="tx1"/>
                </a:solidFill>
              </a:rPr>
              <a:t>USO DE LA APLICACIÓN EN EL AULA</a:t>
            </a:r>
            <a:endParaRPr lang="es-MX" sz="1400" b="1" dirty="0">
              <a:solidFill>
                <a:schemeClr val="tx1"/>
              </a:solidFill>
            </a:endParaRPr>
          </a:p>
        </p:txBody>
      </p:sp>
      <p:sp>
        <p:nvSpPr>
          <p:cNvPr id="8" name="7 Rectángulo"/>
          <p:cNvSpPr/>
          <p:nvPr/>
        </p:nvSpPr>
        <p:spPr>
          <a:xfrm>
            <a:off x="990599" y="3255139"/>
            <a:ext cx="7448549" cy="461665"/>
          </a:xfrm>
          <a:prstGeom prst="rect">
            <a:avLst/>
          </a:prstGeom>
        </p:spPr>
        <p:txBody>
          <a:bodyPr wrap="square">
            <a:spAutoFit/>
          </a:bodyPr>
          <a:lstStyle/>
          <a:p>
            <a:r>
              <a:rPr lang="es-MX" sz="1200" dirty="0">
                <a:solidFill>
                  <a:schemeClr val="bg1"/>
                </a:solidFill>
              </a:rPr>
              <a:t>Profesores y alumnos usan con frecuencia videos en YouTube tanto a nivel personal como educativo. Pero una gran mayoría desconocen funcionalidades que ofrece esta red social que pueden ayudar dentro y fuera del aula. </a:t>
            </a:r>
          </a:p>
        </p:txBody>
      </p:sp>
      <p:sp>
        <p:nvSpPr>
          <p:cNvPr id="2" name="1 CuadroTexto"/>
          <p:cNvSpPr txBox="1"/>
          <p:nvPr/>
        </p:nvSpPr>
        <p:spPr>
          <a:xfrm>
            <a:off x="990599" y="4756576"/>
            <a:ext cx="7181851" cy="646331"/>
          </a:xfrm>
          <a:prstGeom prst="rect">
            <a:avLst/>
          </a:prstGeom>
          <a:solidFill>
            <a:schemeClr val="accent4">
              <a:lumMod val="40000"/>
              <a:lumOff val="60000"/>
            </a:schemeClr>
          </a:solidFill>
          <a:ln w="57150">
            <a:solidFill>
              <a:schemeClr val="accent4"/>
            </a:solidFill>
          </a:ln>
        </p:spPr>
        <p:txBody>
          <a:bodyPr wrap="square" rtlCol="0">
            <a:spAutoFit/>
          </a:bodyPr>
          <a:lstStyle/>
          <a:p>
            <a:r>
              <a:rPr lang="es-MX" sz="1200" dirty="0" smtClean="0">
                <a:solidFill>
                  <a:schemeClr val="bg1"/>
                </a:solidFill>
              </a:rPr>
              <a:t>En el aula se utilizaría para subir, editar o descargar  videos con respecto a diversos temas de interés o utilizarlos como una herramienta de trabajo dentro del aula, esto permitirá que las clases no sean tediosas y aburrida, además de involucrar al alumno para que utilice esta herramienta como parte de su aprendizaje significativo.</a:t>
            </a:r>
            <a:endParaRPr lang="es-MX" sz="1200" dirty="0">
              <a:solidFill>
                <a:schemeClr val="bg1"/>
              </a:solidFill>
            </a:endParaRPr>
          </a:p>
        </p:txBody>
      </p:sp>
    </p:spTree>
    <p:extLst>
      <p:ext uri="{BB962C8B-B14F-4D97-AF65-F5344CB8AC3E}">
        <p14:creationId xmlns:p14="http://schemas.microsoft.com/office/powerpoint/2010/main" val="1662812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98762" y="966827"/>
            <a:ext cx="4239492" cy="523220"/>
          </a:xfrm>
          <a:prstGeom prst="rect">
            <a:avLst/>
          </a:prstGeom>
          <a:solidFill>
            <a:schemeClr val="accent1"/>
          </a:solidFill>
          <a:ln>
            <a:solidFill>
              <a:schemeClr val="bg2"/>
            </a:solidFill>
          </a:ln>
        </p:spPr>
        <p:txBody>
          <a:bodyPr wrap="square" rtlCol="0">
            <a:spAutoFit/>
          </a:bodyPr>
          <a:lstStyle/>
          <a:p>
            <a:r>
              <a:rPr lang="es-MX" sz="1400" dirty="0" smtClean="0"/>
              <a:t>MÓDULO 2</a:t>
            </a:r>
          </a:p>
          <a:p>
            <a:r>
              <a:rPr lang="es-MX" sz="1400" dirty="0" smtClean="0"/>
              <a:t>Fundamentos del Sistema de Gestión del Aprendizaje</a:t>
            </a:r>
            <a:endParaRPr lang="es-MX" sz="1400" dirty="0"/>
          </a:p>
        </p:txBody>
      </p:sp>
      <p:pic>
        <p:nvPicPr>
          <p:cNvPr id="4" name="Imagen 4" descr="Logo BUAP.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25157" y="379966"/>
            <a:ext cx="642952" cy="986091"/>
          </a:xfrm>
          <a:prstGeom prst="rect">
            <a:avLst/>
          </a:prstGeom>
        </p:spPr>
      </p:pic>
      <p:pic>
        <p:nvPicPr>
          <p:cNvPr id="5" name="Imagen 3" descr="logo sep.pn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40161" y="472434"/>
            <a:ext cx="987832" cy="801154"/>
          </a:xfrm>
          <a:prstGeom prst="rect">
            <a:avLst/>
          </a:prstGeom>
        </p:spPr>
      </p:pic>
      <p:sp>
        <p:nvSpPr>
          <p:cNvPr id="6" name="5 CuadroTexto"/>
          <p:cNvSpPr txBox="1"/>
          <p:nvPr/>
        </p:nvSpPr>
        <p:spPr>
          <a:xfrm>
            <a:off x="2618508" y="1727844"/>
            <a:ext cx="3639417" cy="369332"/>
          </a:xfrm>
          <a:prstGeom prst="rect">
            <a:avLst/>
          </a:prstGeom>
          <a:solidFill>
            <a:schemeClr val="accent4"/>
          </a:solidFill>
        </p:spPr>
        <p:txBody>
          <a:bodyPr wrap="square" rtlCol="0">
            <a:spAutoFit/>
          </a:bodyPr>
          <a:lstStyle/>
          <a:p>
            <a:pPr algn="ctr"/>
            <a:r>
              <a:rPr lang="es-MX" b="1" spc="600" dirty="0" smtClean="0"/>
              <a:t>APLICACIÓN 5</a:t>
            </a:r>
            <a:endParaRPr lang="es-MX" b="1" spc="600" dirty="0"/>
          </a:p>
        </p:txBody>
      </p:sp>
      <p:sp>
        <p:nvSpPr>
          <p:cNvPr id="7" name="6 CuadroTexto"/>
          <p:cNvSpPr txBox="1"/>
          <p:nvPr/>
        </p:nvSpPr>
        <p:spPr>
          <a:xfrm>
            <a:off x="2999385" y="4326348"/>
            <a:ext cx="3149600" cy="307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MX" sz="1400" b="1" dirty="0" smtClean="0">
                <a:solidFill>
                  <a:schemeClr val="tx1"/>
                </a:solidFill>
              </a:rPr>
              <a:t>USO DE LA APLICACIÓN EN EL AULA</a:t>
            </a:r>
            <a:endParaRPr lang="es-MX" sz="1400" b="1" dirty="0">
              <a:solidFill>
                <a:schemeClr val="tx1"/>
              </a:solidFill>
            </a:endParaRPr>
          </a:p>
        </p:txBody>
      </p:sp>
      <p:pic>
        <p:nvPicPr>
          <p:cNvPr id="9217" name="Picture 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19202177">
            <a:off x="-14833" y="2184405"/>
            <a:ext cx="2381250" cy="81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159981">
            <a:off x="6467410" y="1587776"/>
            <a:ext cx="1906040" cy="1332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77158" y="2097176"/>
            <a:ext cx="2303909" cy="522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36031" y="1341278"/>
            <a:ext cx="1099703" cy="616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1333501" y="2806677"/>
            <a:ext cx="5991224" cy="830997"/>
          </a:xfrm>
          <a:prstGeom prst="rect">
            <a:avLst/>
          </a:prstGeom>
          <a:noFill/>
        </p:spPr>
        <p:txBody>
          <a:bodyPr wrap="square" rtlCol="0">
            <a:spAutoFit/>
          </a:bodyPr>
          <a:lstStyle/>
          <a:p>
            <a:pPr algn="ctr"/>
            <a:r>
              <a:rPr lang="es-MX" sz="1200" b="1" dirty="0">
                <a:solidFill>
                  <a:schemeClr val="bg1"/>
                </a:solidFill>
              </a:rPr>
              <a:t>Modelado 3D para todos </a:t>
            </a:r>
          </a:p>
          <a:p>
            <a:pPr algn="just"/>
            <a:r>
              <a:rPr lang="es-MX" sz="1200" dirty="0">
                <a:solidFill>
                  <a:schemeClr val="bg1"/>
                </a:solidFill>
              </a:rPr>
              <a:t>"SketchUp es la herramienta más eficaz e innovadora que existe tanto para los diseñadores de cafeteras como para los diseñadores de rascacielos</a:t>
            </a:r>
            <a:r>
              <a:rPr lang="es-MX" sz="1200" dirty="0" smtClean="0">
                <a:solidFill>
                  <a:schemeClr val="bg1"/>
                </a:solidFill>
              </a:rPr>
              <a:t>".   </a:t>
            </a:r>
            <a:r>
              <a:rPr lang="es-MX" sz="800" dirty="0">
                <a:solidFill>
                  <a:schemeClr val="bg1"/>
                </a:solidFill>
              </a:rPr>
              <a:t>McCall &amp; Associates </a:t>
            </a:r>
          </a:p>
          <a:p>
            <a:endParaRPr lang="es-MX" sz="1200" dirty="0">
              <a:solidFill>
                <a:schemeClr val="bg1"/>
              </a:solidFill>
            </a:endParaRPr>
          </a:p>
        </p:txBody>
      </p:sp>
      <p:sp>
        <p:nvSpPr>
          <p:cNvPr id="9" name="8 Rectángulo"/>
          <p:cNvSpPr/>
          <p:nvPr/>
        </p:nvSpPr>
        <p:spPr>
          <a:xfrm>
            <a:off x="498762" y="3637674"/>
            <a:ext cx="8084173" cy="646331"/>
          </a:xfrm>
          <a:prstGeom prst="rect">
            <a:avLst/>
          </a:prstGeom>
        </p:spPr>
        <p:txBody>
          <a:bodyPr wrap="square">
            <a:spAutoFit/>
          </a:bodyPr>
          <a:lstStyle/>
          <a:p>
            <a:r>
              <a:rPr lang="es-MX" sz="1200" b="1" dirty="0">
                <a:solidFill>
                  <a:schemeClr val="bg1"/>
                </a:solidFill>
              </a:rPr>
              <a:t>SketchUp</a:t>
            </a:r>
            <a:r>
              <a:rPr lang="es-MX" sz="1200" dirty="0">
                <a:solidFill>
                  <a:schemeClr val="bg1"/>
                </a:solidFill>
              </a:rPr>
              <a:t> es un programa informático de diseño de </a:t>
            </a:r>
            <a:r>
              <a:rPr lang="es-MX" sz="1200" dirty="0" smtClean="0">
                <a:solidFill>
                  <a:schemeClr val="bg1"/>
                </a:solidFill>
              </a:rPr>
              <a:t>computadores, televisión </a:t>
            </a:r>
            <a:r>
              <a:rPr lang="es-MX" sz="1200" dirty="0">
                <a:solidFill>
                  <a:schemeClr val="bg1"/>
                </a:solidFill>
              </a:rPr>
              <a:t>y modelaje en 3D para entornos arquitectónicos, ingeniería civil, diseño industrial, GIS, videojuegos o </a:t>
            </a:r>
            <a:r>
              <a:rPr lang="es-MX" sz="1200" dirty="0" smtClean="0">
                <a:solidFill>
                  <a:schemeClr val="bg1"/>
                </a:solidFill>
              </a:rPr>
              <a:t>películas, permite </a:t>
            </a:r>
            <a:r>
              <a:rPr lang="es-MX" sz="1200" dirty="0">
                <a:solidFill>
                  <a:schemeClr val="bg1"/>
                </a:solidFill>
              </a:rPr>
              <a:t>conceptualizar y modelar imágenes en 3D de edificios, coches, personas y cualquier objeto o artículo que imagine el diseñador o dibujante.</a:t>
            </a:r>
          </a:p>
        </p:txBody>
      </p:sp>
      <p:sp>
        <p:nvSpPr>
          <p:cNvPr id="10" name="9 CuadroTexto"/>
          <p:cNvSpPr txBox="1"/>
          <p:nvPr/>
        </p:nvSpPr>
        <p:spPr>
          <a:xfrm>
            <a:off x="1175792" y="5052624"/>
            <a:ext cx="6832977" cy="646331"/>
          </a:xfrm>
          <a:prstGeom prst="rect">
            <a:avLst/>
          </a:prstGeom>
          <a:solidFill>
            <a:schemeClr val="accent4">
              <a:lumMod val="40000"/>
              <a:lumOff val="60000"/>
            </a:schemeClr>
          </a:solidFill>
          <a:ln w="57150">
            <a:solidFill>
              <a:srgbClr val="FF0000"/>
            </a:solidFill>
          </a:ln>
        </p:spPr>
        <p:txBody>
          <a:bodyPr wrap="square" rtlCol="0">
            <a:spAutoFit/>
          </a:bodyPr>
          <a:lstStyle/>
          <a:p>
            <a:pPr algn="ctr"/>
            <a:r>
              <a:rPr lang="es-MX" sz="1200" dirty="0" smtClean="0">
                <a:solidFill>
                  <a:schemeClr val="bg1"/>
                </a:solidFill>
              </a:rPr>
              <a:t>En el aula lo utilizaríamos para realizar maquetas o dibujos en 3D que puedan integrar los alumnos a sus proyectos o bien a sus trabajos, dándole una herramienta más para que se motive por la asignatura y se desarrollen en él habilidades del uso de  las APPS.</a:t>
            </a:r>
            <a:endParaRPr lang="es-MX" sz="1200" dirty="0">
              <a:solidFill>
                <a:schemeClr val="bg1"/>
              </a:solidFill>
            </a:endParaRPr>
          </a:p>
        </p:txBody>
      </p:sp>
    </p:spTree>
    <p:extLst>
      <p:ext uri="{BB962C8B-B14F-4D97-AF65-F5344CB8AC3E}">
        <p14:creationId xmlns:p14="http://schemas.microsoft.com/office/powerpoint/2010/main" val="1662812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98762" y="966827"/>
            <a:ext cx="4239492" cy="523220"/>
          </a:xfrm>
          <a:prstGeom prst="rect">
            <a:avLst/>
          </a:prstGeom>
          <a:solidFill>
            <a:schemeClr val="accent1"/>
          </a:solidFill>
          <a:ln>
            <a:solidFill>
              <a:schemeClr val="bg2"/>
            </a:solidFill>
          </a:ln>
        </p:spPr>
        <p:txBody>
          <a:bodyPr wrap="square" rtlCol="0">
            <a:spAutoFit/>
          </a:bodyPr>
          <a:lstStyle/>
          <a:p>
            <a:r>
              <a:rPr lang="es-MX" sz="1400" dirty="0" smtClean="0"/>
              <a:t>MÓDULO 2</a:t>
            </a:r>
          </a:p>
          <a:p>
            <a:r>
              <a:rPr lang="es-MX" sz="1400" dirty="0" smtClean="0"/>
              <a:t>Fundamentos del Sistema de Gestión del Aprendizaje</a:t>
            </a:r>
            <a:endParaRPr lang="es-MX" sz="1400" dirty="0"/>
          </a:p>
        </p:txBody>
      </p:sp>
      <p:pic>
        <p:nvPicPr>
          <p:cNvPr id="4" name="Imagen 4" descr="Logo BUAP.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25157" y="379966"/>
            <a:ext cx="642952" cy="986091"/>
          </a:xfrm>
          <a:prstGeom prst="rect">
            <a:avLst/>
          </a:prstGeom>
        </p:spPr>
      </p:pic>
      <p:pic>
        <p:nvPicPr>
          <p:cNvPr id="5" name="Imagen 3" descr="logo sep.pn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40161" y="472434"/>
            <a:ext cx="987832" cy="801154"/>
          </a:xfrm>
          <a:prstGeom prst="rect">
            <a:avLst/>
          </a:prstGeom>
        </p:spPr>
      </p:pic>
      <p:sp>
        <p:nvSpPr>
          <p:cNvPr id="6" name="5 CuadroTexto"/>
          <p:cNvSpPr txBox="1"/>
          <p:nvPr/>
        </p:nvSpPr>
        <p:spPr>
          <a:xfrm>
            <a:off x="2618508" y="1774025"/>
            <a:ext cx="3639417" cy="369332"/>
          </a:xfrm>
          <a:prstGeom prst="rect">
            <a:avLst/>
          </a:prstGeom>
          <a:solidFill>
            <a:schemeClr val="accent4"/>
          </a:solidFill>
        </p:spPr>
        <p:txBody>
          <a:bodyPr wrap="square" rtlCol="0">
            <a:spAutoFit/>
          </a:bodyPr>
          <a:lstStyle/>
          <a:p>
            <a:pPr algn="ctr"/>
            <a:r>
              <a:rPr lang="es-MX" b="1" spc="600" dirty="0" smtClean="0"/>
              <a:t>CONCLUSIONES</a:t>
            </a:r>
            <a:endParaRPr lang="es-MX" b="1" spc="600" dirty="0"/>
          </a:p>
        </p:txBody>
      </p:sp>
      <p:sp>
        <p:nvSpPr>
          <p:cNvPr id="7" name="6 CuadroTexto"/>
          <p:cNvSpPr txBox="1"/>
          <p:nvPr/>
        </p:nvSpPr>
        <p:spPr>
          <a:xfrm>
            <a:off x="727075" y="2467223"/>
            <a:ext cx="7620000" cy="3416320"/>
          </a:xfrm>
          <a:prstGeom prst="rect">
            <a:avLst/>
          </a:prstGeom>
          <a:noFill/>
        </p:spPr>
        <p:txBody>
          <a:bodyPr wrap="square" rtlCol="0">
            <a:spAutoFit/>
          </a:bodyPr>
          <a:lstStyle/>
          <a:p>
            <a:pPr algn="just"/>
            <a:r>
              <a:rPr lang="es-MX" dirty="0" smtClean="0">
                <a:solidFill>
                  <a:schemeClr val="bg1"/>
                </a:solidFill>
              </a:rPr>
              <a:t>El uso de las APPS dentro del aula virtual permitirá al alumno desarrollar habilidades que permitan realizar su labor estudiantil con mayor motivación además de abrir más puertas en un estudio futuro con la aplicación de las mismas en su vida cotidiana, además el uso de estas tecnologías transforman de un modo espectacular la forma de comunicarnos , pero también la forma de trabajar, decidir y pensar, es por eso que nuestra labor como docentes es adentrarnos también en el mundo de las tecnologías , sin descuidar el objetivo de los contenidos pues con esto no solo lograremos  motivar e incrementar el interés de nuestros alumnos sino que empezaremos a generar un aprendizaje </a:t>
            </a:r>
            <a:r>
              <a:rPr lang="es-MX" smtClean="0">
                <a:solidFill>
                  <a:schemeClr val="bg1"/>
                </a:solidFill>
              </a:rPr>
              <a:t>realmente significativo.</a:t>
            </a:r>
            <a:endParaRPr lang="es-MX" dirty="0" smtClean="0">
              <a:solidFill>
                <a:schemeClr val="bg1"/>
              </a:solidFill>
            </a:endParaRPr>
          </a:p>
          <a:p>
            <a:pPr algn="just"/>
            <a:endParaRPr lang="es-MX" dirty="0" smtClean="0">
              <a:solidFill>
                <a:schemeClr val="bg1"/>
              </a:solidFill>
            </a:endParaRPr>
          </a:p>
          <a:p>
            <a:pPr algn="just"/>
            <a:r>
              <a:rPr lang="es-MX" dirty="0" smtClean="0">
                <a:solidFill>
                  <a:schemeClr val="bg1"/>
                </a:solidFill>
              </a:rPr>
              <a:t> </a:t>
            </a:r>
            <a:endParaRPr lang="es-MX" dirty="0">
              <a:solidFill>
                <a:schemeClr val="bg1"/>
              </a:solidFill>
            </a:endParaRPr>
          </a:p>
        </p:txBody>
      </p:sp>
    </p:spTree>
    <p:extLst>
      <p:ext uri="{BB962C8B-B14F-4D97-AF65-F5344CB8AC3E}">
        <p14:creationId xmlns:p14="http://schemas.microsoft.com/office/powerpoint/2010/main" val="1662812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98762" y="966827"/>
            <a:ext cx="4239492" cy="523220"/>
          </a:xfrm>
          <a:prstGeom prst="rect">
            <a:avLst/>
          </a:prstGeom>
          <a:solidFill>
            <a:schemeClr val="accent1"/>
          </a:solidFill>
          <a:ln>
            <a:solidFill>
              <a:schemeClr val="bg2"/>
            </a:solidFill>
          </a:ln>
        </p:spPr>
        <p:txBody>
          <a:bodyPr wrap="square" rtlCol="0">
            <a:spAutoFit/>
          </a:bodyPr>
          <a:lstStyle/>
          <a:p>
            <a:r>
              <a:rPr lang="es-MX" sz="1400" dirty="0" smtClean="0"/>
              <a:t>MÓDULO 2</a:t>
            </a:r>
          </a:p>
          <a:p>
            <a:r>
              <a:rPr lang="es-MX" sz="1400" dirty="0" smtClean="0"/>
              <a:t>Fundamentos del Sistema de Gestión del Aprendizaje</a:t>
            </a:r>
            <a:endParaRPr lang="es-MX" sz="14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66391" y="1746885"/>
            <a:ext cx="6943725" cy="4166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544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98762" y="966827"/>
            <a:ext cx="4239492" cy="523220"/>
          </a:xfrm>
          <a:prstGeom prst="rect">
            <a:avLst/>
          </a:prstGeom>
          <a:solidFill>
            <a:schemeClr val="accent1"/>
          </a:solidFill>
          <a:ln>
            <a:solidFill>
              <a:schemeClr val="bg2"/>
            </a:solidFill>
          </a:ln>
        </p:spPr>
        <p:txBody>
          <a:bodyPr wrap="square" rtlCol="0">
            <a:spAutoFit/>
          </a:bodyPr>
          <a:lstStyle/>
          <a:p>
            <a:r>
              <a:rPr lang="es-MX" sz="1400" dirty="0" smtClean="0"/>
              <a:t>MÓDULO 2</a:t>
            </a:r>
          </a:p>
          <a:p>
            <a:r>
              <a:rPr lang="es-MX" sz="1400" dirty="0" smtClean="0"/>
              <a:t>Fundamentos del Sistema de Gestión del Aprendizaje</a:t>
            </a:r>
            <a:endParaRPr lang="es-MX" sz="1400" dirty="0"/>
          </a:p>
        </p:txBody>
      </p:sp>
      <p:pic>
        <p:nvPicPr>
          <p:cNvPr id="4" name="Imagen 4" descr="Logo BUAP.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25157" y="379966"/>
            <a:ext cx="642952" cy="986091"/>
          </a:xfrm>
          <a:prstGeom prst="rect">
            <a:avLst/>
          </a:prstGeom>
        </p:spPr>
      </p:pic>
      <p:pic>
        <p:nvPicPr>
          <p:cNvPr id="5" name="Imagen 3" descr="logo sep.pn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40161" y="472434"/>
            <a:ext cx="987832" cy="801154"/>
          </a:xfrm>
          <a:prstGeom prst="rect">
            <a:avLst/>
          </a:prstGeom>
        </p:spPr>
      </p:pic>
      <p:sp>
        <p:nvSpPr>
          <p:cNvPr id="6" name="5 CuadroTexto"/>
          <p:cNvSpPr txBox="1"/>
          <p:nvPr/>
        </p:nvSpPr>
        <p:spPr>
          <a:xfrm>
            <a:off x="1200727" y="1671781"/>
            <a:ext cx="6761017" cy="2677656"/>
          </a:xfrm>
          <a:prstGeom prst="rect">
            <a:avLst/>
          </a:prstGeom>
          <a:noFill/>
        </p:spPr>
        <p:txBody>
          <a:bodyPr wrap="square" rtlCol="0">
            <a:spAutoFit/>
          </a:bodyPr>
          <a:lstStyle/>
          <a:p>
            <a:pPr lvl="0"/>
            <a:r>
              <a:rPr lang="es-MX" sz="1400" b="1" dirty="0" smtClean="0">
                <a:solidFill>
                  <a:schemeClr val="accent1"/>
                </a:solidFill>
              </a:rPr>
              <a:t>1. ¿QUÉ </a:t>
            </a:r>
            <a:r>
              <a:rPr lang="es-MX" sz="1400" b="1" dirty="0">
                <a:solidFill>
                  <a:schemeClr val="accent1"/>
                </a:solidFill>
              </a:rPr>
              <a:t>SON LAS APPS</a:t>
            </a:r>
            <a:r>
              <a:rPr lang="es-MX" sz="1400" b="1" dirty="0" smtClean="0">
                <a:solidFill>
                  <a:schemeClr val="accent1"/>
                </a:solidFill>
              </a:rPr>
              <a:t>?</a:t>
            </a:r>
          </a:p>
          <a:p>
            <a:pPr lvl="0"/>
            <a:endParaRPr lang="es-MX" sz="1400" dirty="0">
              <a:solidFill>
                <a:schemeClr val="accent1"/>
              </a:solidFill>
            </a:endParaRPr>
          </a:p>
          <a:p>
            <a:pPr algn="just"/>
            <a:r>
              <a:rPr lang="es-MX" sz="1400" dirty="0" smtClean="0">
                <a:solidFill>
                  <a:schemeClr val="bg1"/>
                </a:solidFill>
              </a:rPr>
              <a:t>Son un </a:t>
            </a:r>
            <a:r>
              <a:rPr lang="es-MX" sz="1400" dirty="0">
                <a:solidFill>
                  <a:schemeClr val="bg1"/>
                </a:solidFill>
              </a:rPr>
              <a:t>tipo de programa informático diseñado como herramienta </a:t>
            </a:r>
            <a:r>
              <a:rPr lang="es-MX" sz="1400" dirty="0" smtClean="0">
                <a:solidFill>
                  <a:schemeClr val="bg1"/>
                </a:solidFill>
              </a:rPr>
              <a:t>que permiten </a:t>
            </a:r>
            <a:r>
              <a:rPr lang="es-MX" sz="1400" dirty="0">
                <a:solidFill>
                  <a:schemeClr val="bg1"/>
                </a:solidFill>
              </a:rPr>
              <a:t>a un usuario realizar uno o diversos tipos de </a:t>
            </a:r>
            <a:r>
              <a:rPr lang="es-MX" sz="1400" dirty="0" smtClean="0">
                <a:solidFill>
                  <a:schemeClr val="bg1"/>
                </a:solidFill>
              </a:rPr>
              <a:t>trabajo, entre ellos, navegar </a:t>
            </a:r>
            <a:r>
              <a:rPr lang="es-MX" sz="1400" dirty="0">
                <a:solidFill>
                  <a:schemeClr val="bg1"/>
                </a:solidFill>
              </a:rPr>
              <a:t>en la web, interactuar en las redes sociales, </a:t>
            </a:r>
            <a:r>
              <a:rPr lang="es-MX" sz="1400" dirty="0" smtClean="0">
                <a:solidFill>
                  <a:schemeClr val="bg1"/>
                </a:solidFill>
              </a:rPr>
              <a:t>utilizar el </a:t>
            </a:r>
            <a:r>
              <a:rPr lang="es-MX" sz="1400" dirty="0">
                <a:solidFill>
                  <a:schemeClr val="bg1"/>
                </a:solidFill>
              </a:rPr>
              <a:t>correo electrónico, llevar agenda personalizada, editar y traducir </a:t>
            </a:r>
            <a:r>
              <a:rPr lang="es-MX" sz="1400" dirty="0" smtClean="0">
                <a:solidFill>
                  <a:schemeClr val="bg1"/>
                </a:solidFill>
              </a:rPr>
              <a:t>textos, etc.</a:t>
            </a:r>
            <a:endParaRPr lang="es-MX" sz="1400" dirty="0">
              <a:solidFill>
                <a:schemeClr val="bg1"/>
              </a:solidFill>
            </a:endParaRPr>
          </a:p>
          <a:p>
            <a:pPr algn="just"/>
            <a:endParaRPr lang="es-MX" sz="1400" dirty="0" smtClean="0">
              <a:solidFill>
                <a:schemeClr val="bg1"/>
              </a:solidFill>
            </a:endParaRPr>
          </a:p>
          <a:p>
            <a:pPr algn="just"/>
            <a:r>
              <a:rPr lang="es-MX" sz="1400" dirty="0" smtClean="0">
                <a:solidFill>
                  <a:schemeClr val="bg1"/>
                </a:solidFill>
              </a:rPr>
              <a:t>Esto </a:t>
            </a:r>
            <a:r>
              <a:rPr lang="es-MX" sz="1400" dirty="0">
                <a:solidFill>
                  <a:schemeClr val="bg1"/>
                </a:solidFill>
              </a:rPr>
              <a:t>lo diferencia principalmente de otros tipos de programas como los sistemas operativos </a:t>
            </a:r>
            <a:r>
              <a:rPr lang="es-MX" sz="1400" dirty="0">
                <a:solidFill>
                  <a:schemeClr val="bg2">
                    <a:lumMod val="40000"/>
                    <a:lumOff val="60000"/>
                  </a:schemeClr>
                </a:solidFill>
              </a:rPr>
              <a:t>(que hacen funcionar al ordenador),</a:t>
            </a:r>
            <a:r>
              <a:rPr lang="es-MX" sz="1400" dirty="0">
                <a:solidFill>
                  <a:schemeClr val="bg1"/>
                </a:solidFill>
              </a:rPr>
              <a:t> las utilidades </a:t>
            </a:r>
            <a:r>
              <a:rPr lang="es-MX" sz="1400" dirty="0">
                <a:solidFill>
                  <a:schemeClr val="bg2">
                    <a:lumMod val="40000"/>
                    <a:lumOff val="60000"/>
                  </a:schemeClr>
                </a:solidFill>
              </a:rPr>
              <a:t>(que realizan tareas de mantenimiento o de uso general</a:t>
            </a:r>
            <a:r>
              <a:rPr lang="es-MX" sz="1400" dirty="0" smtClean="0">
                <a:solidFill>
                  <a:schemeClr val="bg2">
                    <a:lumMod val="40000"/>
                    <a:lumOff val="60000"/>
                  </a:schemeClr>
                </a:solidFill>
              </a:rPr>
              <a:t>), </a:t>
            </a:r>
            <a:r>
              <a:rPr lang="es-MX" sz="1400" dirty="0" smtClean="0">
                <a:solidFill>
                  <a:schemeClr val="bg1"/>
                </a:solidFill>
              </a:rPr>
              <a:t>y </a:t>
            </a:r>
            <a:r>
              <a:rPr lang="es-MX" sz="1400" dirty="0">
                <a:solidFill>
                  <a:schemeClr val="bg1"/>
                </a:solidFill>
              </a:rPr>
              <a:t>los lenguajes de programación </a:t>
            </a:r>
            <a:r>
              <a:rPr lang="es-MX" sz="1400" dirty="0">
                <a:solidFill>
                  <a:schemeClr val="bg2">
                    <a:lumMod val="40000"/>
                    <a:lumOff val="60000"/>
                  </a:schemeClr>
                </a:solidFill>
              </a:rPr>
              <a:t>(con el cual se crean los programas informáticos).</a:t>
            </a:r>
          </a:p>
          <a:p>
            <a:endParaRPr lang="es-MX" sz="1400" dirty="0">
              <a:solidFill>
                <a:schemeClr val="bg1"/>
              </a:solidFill>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05473" y="4408075"/>
            <a:ext cx="1585926" cy="167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descr="http://www.locuraiphone.net/wp-content/uploads/2012/01/iphone-apps.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6040161" y="4257462"/>
            <a:ext cx="2057400" cy="1933575"/>
          </a:xfrm>
          <a:prstGeom prst="rect">
            <a:avLst/>
          </a:prstGeom>
          <a:noFill/>
          <a:ln>
            <a:noFill/>
          </a:ln>
        </p:spPr>
      </p:pic>
      <p:pic>
        <p:nvPicPr>
          <p:cNvPr id="102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86845" y="4796018"/>
            <a:ext cx="1502817" cy="89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001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98762" y="966827"/>
            <a:ext cx="4239492" cy="523220"/>
          </a:xfrm>
          <a:prstGeom prst="rect">
            <a:avLst/>
          </a:prstGeom>
          <a:solidFill>
            <a:schemeClr val="accent1"/>
          </a:solidFill>
          <a:ln>
            <a:solidFill>
              <a:schemeClr val="bg2"/>
            </a:solidFill>
          </a:ln>
        </p:spPr>
        <p:txBody>
          <a:bodyPr wrap="square" rtlCol="0">
            <a:spAutoFit/>
          </a:bodyPr>
          <a:lstStyle/>
          <a:p>
            <a:r>
              <a:rPr lang="es-MX" sz="1400" dirty="0" smtClean="0"/>
              <a:t>MÓDULO 2</a:t>
            </a:r>
          </a:p>
          <a:p>
            <a:r>
              <a:rPr lang="es-MX" sz="1400" dirty="0" smtClean="0"/>
              <a:t>Fundamentos del Sistema de Gestión del Aprendizaje</a:t>
            </a:r>
            <a:endParaRPr lang="es-MX" sz="1400" dirty="0"/>
          </a:p>
        </p:txBody>
      </p:sp>
      <p:pic>
        <p:nvPicPr>
          <p:cNvPr id="4" name="Imagen 4" descr="Logo BUAP.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25157" y="379966"/>
            <a:ext cx="642952" cy="986091"/>
          </a:xfrm>
          <a:prstGeom prst="rect">
            <a:avLst/>
          </a:prstGeom>
        </p:spPr>
      </p:pic>
      <p:pic>
        <p:nvPicPr>
          <p:cNvPr id="5" name="Imagen 3" descr="logo sep.pn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40161" y="472434"/>
            <a:ext cx="987832" cy="801154"/>
          </a:xfrm>
          <a:prstGeom prst="rect">
            <a:avLst/>
          </a:prstGeom>
        </p:spPr>
      </p:pic>
      <p:sp>
        <p:nvSpPr>
          <p:cNvPr id="2" name="1 Rectángulo"/>
          <p:cNvSpPr/>
          <p:nvPr/>
        </p:nvSpPr>
        <p:spPr>
          <a:xfrm>
            <a:off x="893106" y="1816184"/>
            <a:ext cx="4875003" cy="3754874"/>
          </a:xfrm>
          <a:prstGeom prst="rect">
            <a:avLst/>
          </a:prstGeom>
        </p:spPr>
        <p:txBody>
          <a:bodyPr wrap="square">
            <a:spAutoFit/>
          </a:bodyPr>
          <a:lstStyle/>
          <a:p>
            <a:pPr algn="just"/>
            <a:r>
              <a:rPr lang="es-MX" sz="1400" dirty="0" smtClean="0">
                <a:solidFill>
                  <a:schemeClr val="bg1"/>
                </a:solidFill>
              </a:rPr>
              <a:t>Algunos ejemplos </a:t>
            </a:r>
            <a:r>
              <a:rPr lang="es-MX" sz="1400" dirty="0">
                <a:solidFill>
                  <a:schemeClr val="bg1"/>
                </a:solidFill>
              </a:rPr>
              <a:t>de programas de aplicación </a:t>
            </a:r>
            <a:r>
              <a:rPr lang="es-MX" sz="1400" dirty="0" smtClean="0">
                <a:solidFill>
                  <a:schemeClr val="bg1"/>
                </a:solidFill>
              </a:rPr>
              <a:t>de las APPS son </a:t>
            </a:r>
            <a:r>
              <a:rPr lang="es-MX" sz="1400" dirty="0">
                <a:solidFill>
                  <a:schemeClr val="bg1"/>
                </a:solidFill>
              </a:rPr>
              <a:t>los procesadores de textos, hojas de cálculo, y base de </a:t>
            </a:r>
            <a:r>
              <a:rPr lang="es-MX" sz="1400" dirty="0" smtClean="0">
                <a:solidFill>
                  <a:schemeClr val="bg1"/>
                </a:solidFill>
              </a:rPr>
              <a:t>datos. </a:t>
            </a:r>
            <a:r>
              <a:rPr lang="es-ES" sz="1400" dirty="0" smtClean="0">
                <a:solidFill>
                  <a:schemeClr val="bg1"/>
                </a:solidFill>
              </a:rPr>
              <a:t>Ciertas </a:t>
            </a:r>
            <a:r>
              <a:rPr lang="es-ES" sz="1400" dirty="0">
                <a:solidFill>
                  <a:schemeClr val="bg1"/>
                </a:solidFill>
              </a:rPr>
              <a:t>aplicaciones </a:t>
            </a:r>
            <a:r>
              <a:rPr lang="es-ES" sz="1400" dirty="0" smtClean="0">
                <a:solidFill>
                  <a:schemeClr val="bg1"/>
                </a:solidFill>
              </a:rPr>
              <a:t>ofrecen </a:t>
            </a:r>
            <a:r>
              <a:rPr lang="es-ES" sz="1400" dirty="0">
                <a:solidFill>
                  <a:schemeClr val="bg1"/>
                </a:solidFill>
              </a:rPr>
              <a:t>una gran </a:t>
            </a:r>
            <a:r>
              <a:rPr lang="es-ES" sz="1400" dirty="0" smtClean="0">
                <a:solidFill>
                  <a:schemeClr val="bg1"/>
                </a:solidFill>
              </a:rPr>
              <a:t>potencia.</a:t>
            </a:r>
          </a:p>
          <a:p>
            <a:pPr algn="just"/>
            <a:endParaRPr lang="es-ES" sz="1400" dirty="0">
              <a:solidFill>
                <a:schemeClr val="bg1"/>
              </a:solidFill>
            </a:endParaRPr>
          </a:p>
          <a:p>
            <a:pPr algn="just"/>
            <a:endParaRPr lang="es-ES" sz="1400" dirty="0" smtClean="0">
              <a:solidFill>
                <a:schemeClr val="bg1"/>
              </a:solidFill>
            </a:endParaRPr>
          </a:p>
          <a:p>
            <a:pPr algn="just"/>
            <a:r>
              <a:rPr lang="es-ES" sz="1400" dirty="0" smtClean="0">
                <a:solidFill>
                  <a:schemeClr val="bg1"/>
                </a:solidFill>
              </a:rPr>
              <a:t>La aplicación de los paquetes </a:t>
            </a:r>
            <a:r>
              <a:rPr lang="es-ES" sz="1400" dirty="0">
                <a:solidFill>
                  <a:schemeClr val="bg1"/>
                </a:solidFill>
              </a:rPr>
              <a:t>integrados de software, ofrecen menos potencia pero a cambio incluyen varias aplicaciones, como un programa procesador de textos, de hoja de cálculo y de base de datos</a:t>
            </a:r>
            <a:r>
              <a:rPr lang="es-ES" sz="1400" dirty="0" smtClean="0">
                <a:solidFill>
                  <a:schemeClr val="bg1"/>
                </a:solidFill>
              </a:rPr>
              <a:t>.</a:t>
            </a:r>
          </a:p>
          <a:p>
            <a:pPr algn="just"/>
            <a:endParaRPr lang="es-ES" sz="1400" dirty="0" smtClean="0">
              <a:solidFill>
                <a:schemeClr val="bg1"/>
              </a:solidFill>
            </a:endParaRPr>
          </a:p>
          <a:p>
            <a:pPr algn="just"/>
            <a:endParaRPr lang="es-MX" sz="1400" dirty="0" smtClean="0">
              <a:solidFill>
                <a:schemeClr val="bg1"/>
              </a:solidFill>
            </a:endParaRPr>
          </a:p>
          <a:p>
            <a:pPr algn="just"/>
            <a:r>
              <a:rPr lang="es-ES" sz="1400" dirty="0" smtClean="0">
                <a:solidFill>
                  <a:schemeClr val="bg1"/>
                </a:solidFill>
              </a:rPr>
              <a:t>Las </a:t>
            </a:r>
            <a:r>
              <a:rPr lang="es-ES" sz="1400" dirty="0">
                <a:solidFill>
                  <a:schemeClr val="bg1"/>
                </a:solidFill>
              </a:rPr>
              <a:t>Aplicaciones web </a:t>
            </a:r>
            <a:r>
              <a:rPr lang="es-ES" sz="1400" dirty="0" smtClean="0">
                <a:solidFill>
                  <a:schemeClr val="bg1"/>
                </a:solidFill>
              </a:rPr>
              <a:t>son aplicaciones </a:t>
            </a:r>
            <a:r>
              <a:rPr lang="es-ES" sz="1400" dirty="0">
                <a:solidFill>
                  <a:schemeClr val="bg1"/>
                </a:solidFill>
              </a:rPr>
              <a:t>que los usuarios pueden utilizar accediendo a un servidor web a través de Internet o de una intranet mediante un navegador. En otras palabras, es una aplicación software que se codifica en un lenguaje soportado por los navegadores web en la que se confía la ejecución al navegador. </a:t>
            </a:r>
            <a:endParaRPr lang="es-MX" sz="1400" dirty="0">
              <a:solidFill>
                <a:schemeClr val="bg1"/>
              </a:solidFill>
            </a:endParaRP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81796" y="1816184"/>
            <a:ext cx="1641404" cy="95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81795" y="2989389"/>
            <a:ext cx="1715295" cy="1232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246830" y="4613170"/>
            <a:ext cx="1650261" cy="1189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1171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04875" y="1876425"/>
            <a:ext cx="7753350" cy="1754326"/>
          </a:xfrm>
          <a:prstGeom prst="rect">
            <a:avLst/>
          </a:prstGeom>
          <a:noFill/>
        </p:spPr>
        <p:txBody>
          <a:bodyPr wrap="square" rtlCol="0">
            <a:spAutoFit/>
          </a:bodyPr>
          <a:lstStyle/>
          <a:p>
            <a:r>
              <a:rPr lang="es-MX" dirty="0" smtClean="0">
                <a:solidFill>
                  <a:schemeClr val="bg1"/>
                </a:solidFill>
              </a:rPr>
              <a:t>Algunas Apps requieren de un pago mensual, sin embargo uno de las web más utilizadas en Internet  Google ofrece </a:t>
            </a:r>
            <a:r>
              <a:rPr lang="es-MX" dirty="0">
                <a:solidFill>
                  <a:schemeClr val="bg1"/>
                </a:solidFill>
              </a:rPr>
              <a:t>A</a:t>
            </a:r>
            <a:r>
              <a:rPr lang="es-MX" dirty="0" smtClean="0">
                <a:solidFill>
                  <a:schemeClr val="bg1"/>
                </a:solidFill>
              </a:rPr>
              <a:t>pps de manera gratuita , las cuales están directamente orientadas al desarrollo académico de los centros de estudio , las cuales sirven principalmente para fomentar la comunicación y colaboración de una forma sencilla y eficaz.</a:t>
            </a:r>
          </a:p>
          <a:p>
            <a:r>
              <a:rPr lang="es-MX" dirty="0" smtClean="0">
                <a:solidFill>
                  <a:schemeClr val="bg1"/>
                </a:solidFill>
              </a:rPr>
              <a:t>Entre estas Apps podemos encontrar las siguientes en Google:</a:t>
            </a:r>
            <a:endParaRPr lang="es-MX"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00175" y="3781426"/>
            <a:ext cx="6191250" cy="2488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000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98762" y="966827"/>
            <a:ext cx="4239492" cy="523220"/>
          </a:xfrm>
          <a:prstGeom prst="rect">
            <a:avLst/>
          </a:prstGeom>
          <a:solidFill>
            <a:schemeClr val="accent1"/>
          </a:solidFill>
          <a:ln>
            <a:solidFill>
              <a:schemeClr val="bg2"/>
            </a:solidFill>
          </a:ln>
        </p:spPr>
        <p:txBody>
          <a:bodyPr wrap="square" rtlCol="0">
            <a:spAutoFit/>
          </a:bodyPr>
          <a:lstStyle/>
          <a:p>
            <a:r>
              <a:rPr lang="es-MX" sz="1400" dirty="0" smtClean="0"/>
              <a:t>MÓDULO 2</a:t>
            </a:r>
          </a:p>
          <a:p>
            <a:r>
              <a:rPr lang="es-MX" sz="1400" dirty="0" smtClean="0"/>
              <a:t>Fundamentos del Sistema de Gestión del Aprendizaje</a:t>
            </a:r>
            <a:endParaRPr lang="es-MX" sz="1400" dirty="0"/>
          </a:p>
        </p:txBody>
      </p:sp>
      <p:pic>
        <p:nvPicPr>
          <p:cNvPr id="4" name="Imagen 4" descr="Logo BUAP.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25157" y="379966"/>
            <a:ext cx="642952" cy="986091"/>
          </a:xfrm>
          <a:prstGeom prst="rect">
            <a:avLst/>
          </a:prstGeom>
        </p:spPr>
      </p:pic>
      <p:pic>
        <p:nvPicPr>
          <p:cNvPr id="5" name="Imagen 3" descr="logo sep.pn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40161" y="472434"/>
            <a:ext cx="987832" cy="801154"/>
          </a:xfrm>
          <a:prstGeom prst="rect">
            <a:avLst/>
          </a:prstGeom>
        </p:spPr>
      </p:pic>
      <p:sp>
        <p:nvSpPr>
          <p:cNvPr id="2" name="1 CuadroTexto"/>
          <p:cNvSpPr txBox="1"/>
          <p:nvPr/>
        </p:nvSpPr>
        <p:spPr>
          <a:xfrm>
            <a:off x="942110" y="1896707"/>
            <a:ext cx="6788077" cy="523220"/>
          </a:xfrm>
          <a:prstGeom prst="rect">
            <a:avLst/>
          </a:prstGeom>
          <a:noFill/>
        </p:spPr>
        <p:txBody>
          <a:bodyPr wrap="none" rtlCol="0">
            <a:spAutoFit/>
          </a:bodyPr>
          <a:lstStyle/>
          <a:p>
            <a:pPr lvl="0"/>
            <a:r>
              <a:rPr lang="es-MX" sz="1400" b="1" dirty="0" smtClean="0">
                <a:solidFill>
                  <a:schemeClr val="accent1"/>
                </a:solidFill>
              </a:rPr>
              <a:t>2. ¿CUÁLES </a:t>
            </a:r>
            <a:r>
              <a:rPr lang="es-MX" sz="1400" b="1" dirty="0">
                <a:solidFill>
                  <a:schemeClr val="accent1"/>
                </a:solidFill>
              </a:rPr>
              <a:t>SON LAS APPS EDUCATIVAS QUE OFRECE </a:t>
            </a:r>
            <a:r>
              <a:rPr lang="es-MX" sz="1400" b="1" dirty="0" smtClean="0">
                <a:solidFill>
                  <a:schemeClr val="accent1"/>
                </a:solidFill>
              </a:rPr>
              <a:t>GOOGLE? </a:t>
            </a:r>
            <a:r>
              <a:rPr lang="es-MX" sz="1400" b="1" dirty="0">
                <a:solidFill>
                  <a:schemeClr val="accent1"/>
                </a:solidFill>
              </a:rPr>
              <a:t>DESCRIBAN SU </a:t>
            </a:r>
            <a:r>
              <a:rPr lang="es-MX" sz="1400" b="1" dirty="0" smtClean="0">
                <a:solidFill>
                  <a:schemeClr val="accent1"/>
                </a:solidFill>
              </a:rPr>
              <a:t>FUNCIÓN</a:t>
            </a:r>
            <a:endParaRPr lang="es-MX" sz="1400" dirty="0">
              <a:solidFill>
                <a:schemeClr val="accent1"/>
              </a:solidFill>
            </a:endParaRPr>
          </a:p>
          <a:p>
            <a:endParaRPr lang="es-MX" sz="1400" dirty="0">
              <a:solidFill>
                <a:schemeClr val="accent1"/>
              </a:solidFill>
            </a:endParaRPr>
          </a:p>
        </p:txBody>
      </p:sp>
      <p:sp>
        <p:nvSpPr>
          <p:cNvPr id="6" name="5 CuadroTexto"/>
          <p:cNvSpPr txBox="1"/>
          <p:nvPr/>
        </p:nvSpPr>
        <p:spPr>
          <a:xfrm>
            <a:off x="942110" y="3731490"/>
            <a:ext cx="2410693" cy="2031325"/>
          </a:xfrm>
          <a:prstGeom prst="rect">
            <a:avLst/>
          </a:prstGeom>
          <a:noFill/>
        </p:spPr>
        <p:txBody>
          <a:bodyPr wrap="square" rtlCol="0">
            <a:spAutoFit/>
          </a:bodyPr>
          <a:lstStyle/>
          <a:p>
            <a:pPr algn="just"/>
            <a:endParaRPr lang="es-MX" dirty="0"/>
          </a:p>
          <a:p>
            <a:pPr algn="just"/>
            <a:r>
              <a:rPr lang="es-MX" sz="1200" dirty="0" smtClean="0">
                <a:solidFill>
                  <a:schemeClr val="accent4"/>
                </a:solidFill>
              </a:rPr>
              <a:t>Funciona </a:t>
            </a:r>
            <a:r>
              <a:rPr lang="es-MX" sz="1200" dirty="0">
                <a:solidFill>
                  <a:schemeClr val="accent4"/>
                </a:solidFill>
              </a:rPr>
              <a:t>sin instalar programa alguno, no hay que pagar licencia de uso y no necesita disco local de almacén para los documentos que genera</a:t>
            </a:r>
            <a:r>
              <a:rPr lang="es-MX" sz="1200" dirty="0" smtClean="0">
                <a:solidFill>
                  <a:schemeClr val="accent4"/>
                </a:solidFill>
              </a:rPr>
              <a:t>.</a:t>
            </a:r>
          </a:p>
          <a:p>
            <a:pPr algn="just"/>
            <a:r>
              <a:rPr lang="es-MX" sz="1200" dirty="0">
                <a:solidFill>
                  <a:schemeClr val="accent4"/>
                </a:solidFill>
              </a:rPr>
              <a:t/>
            </a:r>
            <a:br>
              <a:rPr lang="es-MX" sz="1200" dirty="0">
                <a:solidFill>
                  <a:schemeClr val="accent4"/>
                </a:solidFill>
              </a:rPr>
            </a:br>
            <a:r>
              <a:rPr lang="es-MX" sz="1200" dirty="0">
                <a:solidFill>
                  <a:schemeClr val="accent4"/>
                </a:solidFill>
              </a:rPr>
              <a:t>Estas características lo convierten en un software ideal para su uso dentro del ámbito escolar. </a:t>
            </a:r>
            <a:endParaRPr lang="es-MX" dirty="0">
              <a:solidFill>
                <a:schemeClr val="accent4"/>
              </a:solidFill>
            </a:endParaRPr>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1173" y="2419927"/>
            <a:ext cx="1420666" cy="1340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4160982" y="2404147"/>
            <a:ext cx="4572000" cy="1569660"/>
          </a:xfrm>
          <a:prstGeom prst="rect">
            <a:avLst/>
          </a:prstGeom>
        </p:spPr>
        <p:txBody>
          <a:bodyPr>
            <a:spAutoFit/>
          </a:bodyPr>
          <a:lstStyle/>
          <a:p>
            <a:r>
              <a:rPr lang="es-MX" b="1" u="sng" dirty="0">
                <a:solidFill>
                  <a:schemeClr val="accent4"/>
                </a:solidFill>
                <a:hlinkClick r:id="rId5" tooltip="http://sites.google.com/support/?hl=es"/>
              </a:rPr>
              <a:t>Google</a:t>
            </a:r>
            <a:r>
              <a:rPr lang="es-MX" u="sng" dirty="0">
                <a:solidFill>
                  <a:schemeClr val="accent4"/>
                </a:solidFill>
                <a:hlinkClick r:id="rId5" tooltip="http://sites.google.com/support/?hl=es"/>
              </a:rPr>
              <a:t> Site</a:t>
            </a:r>
            <a:r>
              <a:rPr lang="es-MX" dirty="0">
                <a:solidFill>
                  <a:schemeClr val="accent4"/>
                </a:solidFill>
              </a:rPr>
              <a:t> </a:t>
            </a:r>
            <a:endParaRPr lang="es-MX" dirty="0" smtClean="0">
              <a:solidFill>
                <a:schemeClr val="accent4"/>
              </a:solidFill>
            </a:endParaRPr>
          </a:p>
          <a:p>
            <a:endParaRPr lang="es-MX" dirty="0">
              <a:solidFill>
                <a:schemeClr val="accent4"/>
              </a:solidFill>
            </a:endParaRPr>
          </a:p>
          <a:p>
            <a:pPr algn="just"/>
            <a:r>
              <a:rPr lang="es-MX" sz="1200" dirty="0" smtClean="0">
                <a:solidFill>
                  <a:schemeClr val="accent3"/>
                </a:solidFill>
              </a:rPr>
              <a:t>Es </a:t>
            </a:r>
            <a:r>
              <a:rPr lang="es-MX" sz="1200" dirty="0">
                <a:solidFill>
                  <a:schemeClr val="accent3"/>
                </a:solidFill>
              </a:rPr>
              <a:t>una mezcla de blog y de wiki.  Permite a cualquier usuario hacer su propia web sin necesidad de conocimientos de programación. El acceso se realiza a través de la cuenta de Gmail o de una cuenta </a:t>
            </a:r>
            <a:r>
              <a:rPr lang="es-MX" sz="1200" dirty="0" smtClean="0">
                <a:solidFill>
                  <a:schemeClr val="accent3"/>
                </a:solidFill>
              </a:rPr>
              <a:t>de </a:t>
            </a:r>
            <a:r>
              <a:rPr lang="es-MX" sz="1200" b="1" dirty="0" smtClean="0">
                <a:solidFill>
                  <a:schemeClr val="accent3"/>
                </a:solidFill>
              </a:rPr>
              <a:t>Google</a:t>
            </a:r>
            <a:r>
              <a:rPr lang="es-MX" sz="1200" dirty="0">
                <a:solidFill>
                  <a:schemeClr val="accent3"/>
                </a:solidFill>
              </a:rPr>
              <a:t> . Es una herramienta perfecta para hacer una web colaborativa.</a:t>
            </a:r>
          </a:p>
        </p:txBody>
      </p:sp>
      <p:pic>
        <p:nvPicPr>
          <p:cNvPr id="3078"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76015" y="3973807"/>
            <a:ext cx="1992745" cy="539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Imagen 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99394" y="4747152"/>
            <a:ext cx="2069366" cy="13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1171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98762" y="966827"/>
            <a:ext cx="4239492" cy="523220"/>
          </a:xfrm>
          <a:prstGeom prst="rect">
            <a:avLst/>
          </a:prstGeom>
          <a:solidFill>
            <a:schemeClr val="accent1"/>
          </a:solidFill>
          <a:ln>
            <a:solidFill>
              <a:schemeClr val="bg2"/>
            </a:solidFill>
          </a:ln>
        </p:spPr>
        <p:txBody>
          <a:bodyPr wrap="square" rtlCol="0">
            <a:spAutoFit/>
          </a:bodyPr>
          <a:lstStyle/>
          <a:p>
            <a:r>
              <a:rPr lang="es-MX" sz="1400" dirty="0" smtClean="0"/>
              <a:t>MÓDULO 2</a:t>
            </a:r>
          </a:p>
          <a:p>
            <a:r>
              <a:rPr lang="es-MX" sz="1400" dirty="0" smtClean="0"/>
              <a:t>Fundamentos del Sistema de Gestión del Aprendizaje</a:t>
            </a:r>
            <a:endParaRPr lang="es-MX" sz="1400" dirty="0"/>
          </a:p>
        </p:txBody>
      </p:sp>
      <p:pic>
        <p:nvPicPr>
          <p:cNvPr id="4" name="Imagen 4" descr="Logo BUAP.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25157" y="379966"/>
            <a:ext cx="642952" cy="986091"/>
          </a:xfrm>
          <a:prstGeom prst="rect">
            <a:avLst/>
          </a:prstGeom>
        </p:spPr>
      </p:pic>
      <p:pic>
        <p:nvPicPr>
          <p:cNvPr id="5" name="Imagen 3" descr="logo sep.pn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40161" y="472434"/>
            <a:ext cx="987832" cy="801154"/>
          </a:xfrm>
          <a:prstGeom prst="rect">
            <a:avLst/>
          </a:prstGeom>
        </p:spPr>
      </p:pic>
      <p:sp>
        <p:nvSpPr>
          <p:cNvPr id="2" name="1 Rectángulo"/>
          <p:cNvSpPr/>
          <p:nvPr/>
        </p:nvSpPr>
        <p:spPr>
          <a:xfrm>
            <a:off x="3507088" y="1855700"/>
            <a:ext cx="5066145" cy="2308324"/>
          </a:xfrm>
          <a:prstGeom prst="rect">
            <a:avLst/>
          </a:prstGeom>
        </p:spPr>
        <p:txBody>
          <a:bodyPr wrap="square">
            <a:spAutoFit/>
          </a:bodyPr>
          <a:lstStyle/>
          <a:p>
            <a:pPr algn="just"/>
            <a:r>
              <a:rPr lang="es-MX" sz="1200" dirty="0" smtClean="0">
                <a:solidFill>
                  <a:srgbClr val="0070C0"/>
                </a:solidFill>
              </a:rPr>
              <a:t>Es </a:t>
            </a:r>
            <a:r>
              <a:rPr lang="es-MX" sz="1200" dirty="0">
                <a:solidFill>
                  <a:srgbClr val="0070C0"/>
                </a:solidFill>
              </a:rPr>
              <a:t>un calendario en </a:t>
            </a:r>
            <a:r>
              <a:rPr lang="es-MX" sz="1200" dirty="0" smtClean="0">
                <a:solidFill>
                  <a:srgbClr val="0070C0"/>
                </a:solidFill>
              </a:rPr>
              <a:t>línea. Con</a:t>
            </a:r>
            <a:r>
              <a:rPr lang="es-MX" sz="1200" dirty="0">
                <a:solidFill>
                  <a:srgbClr val="0070C0"/>
                </a:solidFill>
              </a:rPr>
              <a:t> </a:t>
            </a:r>
            <a:r>
              <a:rPr lang="es-MX" sz="1200" b="1" u="sng" dirty="0">
                <a:solidFill>
                  <a:srgbClr val="0070C0"/>
                </a:solidFill>
                <a:hlinkClick r:id="rId4"/>
              </a:rPr>
              <a:t>Google</a:t>
            </a:r>
            <a:r>
              <a:rPr lang="es-MX" sz="1200" u="sng" dirty="0">
                <a:solidFill>
                  <a:srgbClr val="0070C0"/>
                </a:solidFill>
                <a:hlinkClick r:id="rId4"/>
              </a:rPr>
              <a:t> Calendar</a:t>
            </a:r>
            <a:r>
              <a:rPr lang="es-MX" sz="1200" dirty="0">
                <a:solidFill>
                  <a:srgbClr val="0070C0"/>
                </a:solidFill>
              </a:rPr>
              <a:t> se pueden crear diferentes calendarios para poder organizar inicialmente por separado las distintas actividades que el profesor, el alumno o el centro se plantean en su actividad docente. Partiendo de un calendario principal asociado con la cuenta (y que verán las personas que lo busquen) se pueden generar todos los calendarios secundarios que deseen, para asignarlos a los diferentes módulos a tratar. </a:t>
            </a:r>
            <a:endParaRPr lang="es-MX" sz="1200" dirty="0" smtClean="0">
              <a:solidFill>
                <a:srgbClr val="0070C0"/>
              </a:solidFill>
            </a:endParaRPr>
          </a:p>
          <a:p>
            <a:pPr algn="just"/>
            <a:endParaRPr lang="es-MX" sz="1200" dirty="0">
              <a:solidFill>
                <a:srgbClr val="0070C0"/>
              </a:solidFill>
            </a:endParaRPr>
          </a:p>
          <a:p>
            <a:pPr algn="just"/>
            <a:r>
              <a:rPr lang="es-MX" sz="1200" dirty="0" smtClean="0">
                <a:solidFill>
                  <a:srgbClr val="0070C0"/>
                </a:solidFill>
              </a:rPr>
              <a:t>Se </a:t>
            </a:r>
            <a:r>
              <a:rPr lang="es-MX" sz="1200" dirty="0">
                <a:solidFill>
                  <a:srgbClr val="0070C0"/>
                </a:solidFill>
              </a:rPr>
              <a:t>puede disponer de un calendario para cada curso, para cada departamento, para la asociación de padres, para la formación de profesores, para las actividades extraescolares o para el centro de recursos. Estos calendarios se pueden compartir, ya sea públicamente o con sólo un grupo específico de personas. Todo ello en un único lugar.</a:t>
            </a:r>
          </a:p>
        </p:txBody>
      </p:sp>
      <p:pic>
        <p:nvPicPr>
          <p:cNvPr id="409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46278" y="2715212"/>
            <a:ext cx="1600121" cy="1510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53915" y="1994934"/>
            <a:ext cx="1974559" cy="571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660399" y="4731664"/>
            <a:ext cx="4077855" cy="1015663"/>
          </a:xfrm>
          <a:prstGeom prst="rect">
            <a:avLst/>
          </a:prstGeom>
        </p:spPr>
        <p:txBody>
          <a:bodyPr wrap="square">
            <a:spAutoFit/>
          </a:bodyPr>
          <a:lstStyle/>
          <a:p>
            <a:pPr algn="just"/>
            <a:r>
              <a:rPr lang="es-MX" sz="1200" b="1" dirty="0">
                <a:solidFill>
                  <a:schemeClr val="bg1"/>
                </a:solidFill>
              </a:rPr>
              <a:t>GOOGLE VIDEO</a:t>
            </a:r>
            <a:r>
              <a:rPr lang="es-MX" sz="1200" dirty="0">
                <a:solidFill>
                  <a:schemeClr val="bg1"/>
                </a:solidFill>
              </a:rPr>
              <a:t>. Sirve para cargar vídeos en cualquier formato conocido: AVI, MPEG, Quicktime, Real y Windows Media, compartirlos con otros miembros y verlos desde cualquier lugar del planeta o descargarlos para verlos en tu propio dispositivo.</a:t>
            </a:r>
          </a:p>
        </p:txBody>
      </p:sp>
      <p:pic>
        <p:nvPicPr>
          <p:cNvPr id="10" name="Imagen 3" descr="Descripción: http://www.arroba.com.mx/byte/blog/wp-content/uploads/google-youtube-logo.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23652" y="4391770"/>
            <a:ext cx="169545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910428" y="4641150"/>
            <a:ext cx="1416060" cy="1355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1171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98762" y="966827"/>
            <a:ext cx="4239492" cy="523220"/>
          </a:xfrm>
          <a:prstGeom prst="rect">
            <a:avLst/>
          </a:prstGeom>
          <a:solidFill>
            <a:schemeClr val="accent1"/>
          </a:solidFill>
          <a:ln>
            <a:solidFill>
              <a:schemeClr val="bg2"/>
            </a:solidFill>
          </a:ln>
        </p:spPr>
        <p:txBody>
          <a:bodyPr wrap="square" rtlCol="0">
            <a:spAutoFit/>
          </a:bodyPr>
          <a:lstStyle/>
          <a:p>
            <a:r>
              <a:rPr lang="es-MX" sz="1400" dirty="0" smtClean="0"/>
              <a:t>MÓDULO 2</a:t>
            </a:r>
          </a:p>
          <a:p>
            <a:r>
              <a:rPr lang="es-MX" sz="1400" dirty="0" smtClean="0"/>
              <a:t>Fundamentos del Sistema de Gestión del Aprendizaje</a:t>
            </a:r>
            <a:endParaRPr lang="es-MX" sz="1400" dirty="0"/>
          </a:p>
        </p:txBody>
      </p:sp>
      <p:pic>
        <p:nvPicPr>
          <p:cNvPr id="4" name="Imagen 4" descr="Logo BUAP.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25157" y="379966"/>
            <a:ext cx="642952" cy="986091"/>
          </a:xfrm>
          <a:prstGeom prst="rect">
            <a:avLst/>
          </a:prstGeom>
        </p:spPr>
      </p:pic>
      <p:pic>
        <p:nvPicPr>
          <p:cNvPr id="5" name="Imagen 3" descr="logo sep.pn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40161" y="472434"/>
            <a:ext cx="987832" cy="801154"/>
          </a:xfrm>
          <a:prstGeom prst="rect">
            <a:avLst/>
          </a:prstGeom>
        </p:spPr>
      </p:pic>
      <p:sp>
        <p:nvSpPr>
          <p:cNvPr id="2" name="1 Rectángulo"/>
          <p:cNvSpPr/>
          <p:nvPr/>
        </p:nvSpPr>
        <p:spPr>
          <a:xfrm>
            <a:off x="498762" y="2598249"/>
            <a:ext cx="3565238" cy="1754326"/>
          </a:xfrm>
          <a:prstGeom prst="rect">
            <a:avLst/>
          </a:prstGeom>
        </p:spPr>
        <p:txBody>
          <a:bodyPr wrap="square">
            <a:spAutoFit/>
          </a:bodyPr>
          <a:lstStyle/>
          <a:p>
            <a:pPr algn="just"/>
            <a:r>
              <a:rPr lang="es-MX" sz="1200" dirty="0">
                <a:solidFill>
                  <a:schemeClr val="accent4">
                    <a:lumMod val="60000"/>
                    <a:lumOff val="40000"/>
                  </a:schemeClr>
                </a:solidFill>
              </a:rPr>
              <a:t>La herramienta de </a:t>
            </a:r>
            <a:r>
              <a:rPr lang="es-MX" sz="1200" u="sng" dirty="0">
                <a:solidFill>
                  <a:schemeClr val="accent4">
                    <a:lumMod val="60000"/>
                    <a:lumOff val="40000"/>
                  </a:schemeClr>
                </a:solidFill>
                <a:hlinkClick r:id="rId4"/>
              </a:rPr>
              <a:t>Mapas de </a:t>
            </a:r>
            <a:r>
              <a:rPr lang="es-MX" sz="1200" b="1" u="sng" dirty="0">
                <a:solidFill>
                  <a:schemeClr val="accent4">
                    <a:lumMod val="60000"/>
                    <a:lumOff val="40000"/>
                  </a:schemeClr>
                </a:solidFill>
                <a:hlinkClick r:id="rId4"/>
              </a:rPr>
              <a:t>Google</a:t>
            </a:r>
            <a:r>
              <a:rPr lang="es-MX" sz="1200" dirty="0">
                <a:solidFill>
                  <a:schemeClr val="accent4">
                    <a:lumMod val="60000"/>
                    <a:lumOff val="40000"/>
                  </a:schemeClr>
                </a:solidFill>
              </a:rPr>
              <a:t> es una aplicación que posibilita la creación de mapas propios, mapas marcarlos con punteros, </a:t>
            </a:r>
            <a:r>
              <a:rPr lang="es-MX" sz="1200" dirty="0" smtClean="0">
                <a:solidFill>
                  <a:schemeClr val="accent4">
                    <a:lumMod val="60000"/>
                    <a:lumOff val="40000"/>
                  </a:schemeClr>
                </a:solidFill>
              </a:rPr>
              <a:t>líneas, </a:t>
            </a:r>
            <a:r>
              <a:rPr lang="es-MX" sz="1200" dirty="0">
                <a:solidFill>
                  <a:schemeClr val="accent4">
                    <a:lumMod val="60000"/>
                    <a:lumOff val="40000"/>
                  </a:schemeClr>
                </a:solidFill>
              </a:rPr>
              <a:t>áreas, mapas con textos, fotos y vídeos. Estos mapas se crean a partir de mapas ofrecidos por el sistema a través de búsquedas, y que de modo sencillo van personalizando. Se puede personalizar un mapa hasta buscarle un uso específico en el aula: las posibilidades son enormes y variadas.</a:t>
            </a:r>
            <a:br>
              <a:rPr lang="es-MX" sz="1200" dirty="0">
                <a:solidFill>
                  <a:schemeClr val="accent4">
                    <a:lumMod val="60000"/>
                    <a:lumOff val="40000"/>
                  </a:schemeClr>
                </a:solidFill>
              </a:rPr>
            </a:br>
            <a:r>
              <a:rPr lang="es-MX" sz="1200" dirty="0">
                <a:solidFill>
                  <a:schemeClr val="accent4">
                    <a:lumMod val="60000"/>
                    <a:lumOff val="40000"/>
                  </a:schemeClr>
                </a:solidFill>
              </a:rPr>
              <a:t>Si quieres conocer más pulsa </a:t>
            </a:r>
            <a:r>
              <a:rPr lang="es-MX" sz="1200" u="sng" dirty="0">
                <a:solidFill>
                  <a:schemeClr val="accent4">
                    <a:lumMod val="60000"/>
                    <a:lumOff val="40000"/>
                  </a:schemeClr>
                </a:solidFill>
                <a:hlinkClick r:id="rId5"/>
              </a:rPr>
              <a:t>aquí.</a:t>
            </a:r>
            <a:endParaRPr lang="es-MX" sz="1200" dirty="0">
              <a:solidFill>
                <a:schemeClr val="accent4">
                  <a:lumMod val="60000"/>
                  <a:lumOff val="40000"/>
                </a:schemeClr>
              </a:solidFill>
            </a:endParaRPr>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14135" y="4496510"/>
            <a:ext cx="2451101" cy="1599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114135" y="1698387"/>
            <a:ext cx="1835727" cy="613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377386" y="4020081"/>
            <a:ext cx="4572000" cy="1200329"/>
          </a:xfrm>
          <a:prstGeom prst="rect">
            <a:avLst/>
          </a:prstGeom>
        </p:spPr>
        <p:txBody>
          <a:bodyPr>
            <a:spAutoFit/>
          </a:bodyPr>
          <a:lstStyle/>
          <a:p>
            <a:pPr algn="just"/>
            <a:r>
              <a:rPr lang="es-MX" sz="1200" b="1" u="sng" dirty="0">
                <a:solidFill>
                  <a:schemeClr val="accent3"/>
                </a:solidFill>
                <a:hlinkClick r:id="rId8"/>
              </a:rPr>
              <a:t>Google</a:t>
            </a:r>
            <a:r>
              <a:rPr lang="es-MX" sz="1200" u="sng" dirty="0">
                <a:solidFill>
                  <a:schemeClr val="accent3"/>
                </a:solidFill>
                <a:hlinkClick r:id="rId8"/>
              </a:rPr>
              <a:t> Libros</a:t>
            </a:r>
            <a:r>
              <a:rPr lang="es-MX" sz="1200" dirty="0">
                <a:solidFill>
                  <a:schemeClr val="accent3"/>
                </a:solidFill>
              </a:rPr>
              <a:t> : Ofrece un índice de millones de libros y publicaciones. Los libros y artículos que se encuentran bajo dominio público se pueden ver, leer y descargar en su totalidad, los títulos con derechos de autor se pueden leer pero no se pueden descargar.</a:t>
            </a:r>
            <a:br>
              <a:rPr lang="es-MX" sz="1200" dirty="0">
                <a:solidFill>
                  <a:schemeClr val="accent3"/>
                </a:solidFill>
              </a:rPr>
            </a:br>
            <a:r>
              <a:rPr lang="es-MX" sz="1200" dirty="0">
                <a:solidFill>
                  <a:schemeClr val="accent3"/>
                </a:solidFill>
              </a:rPr>
              <a:t>Una  de las opciones que nos ofrece es construir </a:t>
            </a:r>
            <a:r>
              <a:rPr lang="es-MX" sz="1200" dirty="0" smtClean="0">
                <a:solidFill>
                  <a:schemeClr val="accent3"/>
                </a:solidFill>
              </a:rPr>
              <a:t>librerías </a:t>
            </a:r>
            <a:r>
              <a:rPr lang="es-MX" sz="1200" dirty="0">
                <a:solidFill>
                  <a:schemeClr val="accent3"/>
                </a:solidFill>
              </a:rPr>
              <a:t>virtuales con nuestros libros favoritos.</a:t>
            </a:r>
          </a:p>
        </p:txBody>
      </p:sp>
      <p:pic>
        <p:nvPicPr>
          <p:cNvPr id="5124" name="Picture 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20246081">
            <a:off x="4862252" y="1949422"/>
            <a:ext cx="1634459" cy="163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176653" y="2311922"/>
            <a:ext cx="126682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1171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98762" y="966827"/>
            <a:ext cx="4239492" cy="523220"/>
          </a:xfrm>
          <a:prstGeom prst="rect">
            <a:avLst/>
          </a:prstGeom>
          <a:solidFill>
            <a:schemeClr val="accent1"/>
          </a:solidFill>
          <a:ln>
            <a:solidFill>
              <a:schemeClr val="bg2"/>
            </a:solidFill>
          </a:ln>
        </p:spPr>
        <p:txBody>
          <a:bodyPr wrap="square" rtlCol="0">
            <a:spAutoFit/>
          </a:bodyPr>
          <a:lstStyle/>
          <a:p>
            <a:r>
              <a:rPr lang="es-MX" sz="1400" dirty="0" smtClean="0"/>
              <a:t>MÓDULO 2</a:t>
            </a:r>
          </a:p>
          <a:p>
            <a:r>
              <a:rPr lang="es-MX" sz="1400" dirty="0" smtClean="0"/>
              <a:t>Fundamentos del Sistema de Gestión del Aprendizaje</a:t>
            </a:r>
            <a:endParaRPr lang="es-MX" sz="1400" dirty="0"/>
          </a:p>
        </p:txBody>
      </p:sp>
      <p:pic>
        <p:nvPicPr>
          <p:cNvPr id="4" name="Imagen 4" descr="Logo BUAP.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25157" y="379966"/>
            <a:ext cx="642952" cy="986091"/>
          </a:xfrm>
          <a:prstGeom prst="rect">
            <a:avLst/>
          </a:prstGeom>
        </p:spPr>
      </p:pic>
      <p:pic>
        <p:nvPicPr>
          <p:cNvPr id="5" name="Imagen 3" descr="logo sep.pn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40161" y="472434"/>
            <a:ext cx="987832" cy="801154"/>
          </a:xfrm>
          <a:prstGeom prst="rect">
            <a:avLst/>
          </a:prstGeom>
        </p:spPr>
      </p:pic>
      <p:sp>
        <p:nvSpPr>
          <p:cNvPr id="6" name="5 Rectángulo"/>
          <p:cNvSpPr/>
          <p:nvPr/>
        </p:nvSpPr>
        <p:spPr>
          <a:xfrm>
            <a:off x="3816415" y="2164001"/>
            <a:ext cx="4572000" cy="1200329"/>
          </a:xfrm>
          <a:prstGeom prst="rect">
            <a:avLst/>
          </a:prstGeom>
        </p:spPr>
        <p:txBody>
          <a:bodyPr>
            <a:spAutoFit/>
          </a:bodyPr>
          <a:lstStyle/>
          <a:p>
            <a:r>
              <a:rPr lang="es-MX" sz="1200" dirty="0">
                <a:solidFill>
                  <a:schemeClr val="accent2">
                    <a:lumMod val="60000"/>
                    <a:lumOff val="40000"/>
                  </a:schemeClr>
                </a:solidFill>
              </a:rPr>
              <a:t>Este buscador especializado de </a:t>
            </a:r>
            <a:r>
              <a:rPr lang="es-MX" sz="1200" b="1" dirty="0">
                <a:solidFill>
                  <a:schemeClr val="accent2">
                    <a:lumMod val="60000"/>
                    <a:lumOff val="40000"/>
                  </a:schemeClr>
                </a:solidFill>
              </a:rPr>
              <a:t>Google</a:t>
            </a:r>
            <a:r>
              <a:rPr lang="es-MX" sz="1200" dirty="0">
                <a:solidFill>
                  <a:schemeClr val="accent2">
                    <a:lumMod val="60000"/>
                    <a:lumOff val="40000"/>
                  </a:schemeClr>
                </a:solidFill>
              </a:rPr>
              <a:t> pone al alcance del usuario una amplia gama de trabajos de investigación de diversas áreas. Sin  lugar a dudas, la herramienta, conformada por algoritmos diseñados para el entorno académico, facilita la realización de trabajos de calidad por parte de estudiantes, científicos, investigadores, docentes y público en general</a:t>
            </a: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42868" y="2345065"/>
            <a:ext cx="2095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052368" y="3980377"/>
            <a:ext cx="4572000" cy="1384995"/>
          </a:xfrm>
          <a:prstGeom prst="rect">
            <a:avLst/>
          </a:prstGeom>
        </p:spPr>
        <p:txBody>
          <a:bodyPr>
            <a:spAutoFit/>
          </a:bodyPr>
          <a:lstStyle/>
          <a:p>
            <a:pPr algn="just"/>
            <a:r>
              <a:rPr lang="es-MX" sz="1200" b="1" dirty="0">
                <a:solidFill>
                  <a:schemeClr val="accent1"/>
                </a:solidFill>
              </a:rPr>
              <a:t>GOOGLE FAST FLIP</a:t>
            </a:r>
            <a:r>
              <a:rPr lang="es-MX" sz="1200" dirty="0">
                <a:solidFill>
                  <a:schemeClr val="accent1"/>
                </a:solidFill>
              </a:rPr>
              <a:t>. Es una aplicación web que permite a los usuarios descubrir y compartir artículos de noticias. Combina las cualidades de impresión y la Web, con la habilidad de "voltear" (flipear) a través de páginas en línea tan fácil como hojear una revista. También permite a los usuarios a seguir a los amigos y los temas, descubrir nuevos contenidos y crear sus propias revistas personalizadas entorno a las búsquedas.</a:t>
            </a:r>
          </a:p>
        </p:txBody>
      </p:sp>
      <p:pic>
        <p:nvPicPr>
          <p:cNvPr id="6148"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368473" y="3891972"/>
            <a:ext cx="152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1171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98762" y="966827"/>
            <a:ext cx="4239492" cy="523220"/>
          </a:xfrm>
          <a:prstGeom prst="rect">
            <a:avLst/>
          </a:prstGeom>
          <a:solidFill>
            <a:schemeClr val="accent1"/>
          </a:solidFill>
          <a:ln>
            <a:solidFill>
              <a:schemeClr val="bg2"/>
            </a:solidFill>
          </a:ln>
        </p:spPr>
        <p:txBody>
          <a:bodyPr wrap="square" rtlCol="0">
            <a:spAutoFit/>
          </a:bodyPr>
          <a:lstStyle/>
          <a:p>
            <a:r>
              <a:rPr lang="es-MX" sz="1400" dirty="0" smtClean="0"/>
              <a:t>MÓDULO 2</a:t>
            </a:r>
          </a:p>
          <a:p>
            <a:r>
              <a:rPr lang="es-MX" sz="1400" dirty="0" smtClean="0"/>
              <a:t>Fundamentos del Sistema de Gestión del Aprendizaje</a:t>
            </a:r>
            <a:endParaRPr lang="es-MX" sz="1400" dirty="0"/>
          </a:p>
        </p:txBody>
      </p:sp>
      <p:pic>
        <p:nvPicPr>
          <p:cNvPr id="4" name="Imagen 4" descr="Logo BUAP.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25157" y="379966"/>
            <a:ext cx="642952" cy="986091"/>
          </a:xfrm>
          <a:prstGeom prst="rect">
            <a:avLst/>
          </a:prstGeom>
        </p:spPr>
      </p:pic>
      <p:pic>
        <p:nvPicPr>
          <p:cNvPr id="5" name="Imagen 3" descr="logo sep.png"/>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40161" y="472434"/>
            <a:ext cx="987832" cy="801154"/>
          </a:xfrm>
          <a:prstGeom prst="rect">
            <a:avLst/>
          </a:prstGeom>
        </p:spPr>
      </p:pic>
      <p:sp>
        <p:nvSpPr>
          <p:cNvPr id="2" name="1 Rectángulo"/>
          <p:cNvSpPr/>
          <p:nvPr/>
        </p:nvSpPr>
        <p:spPr>
          <a:xfrm>
            <a:off x="498762" y="2136338"/>
            <a:ext cx="4572000" cy="1200329"/>
          </a:xfrm>
          <a:prstGeom prst="rect">
            <a:avLst/>
          </a:prstGeom>
        </p:spPr>
        <p:txBody>
          <a:bodyPr>
            <a:spAutoFit/>
          </a:bodyPr>
          <a:lstStyle/>
          <a:p>
            <a:pPr algn="just"/>
            <a:r>
              <a:rPr lang="es-MX" sz="1200" b="1" u="sng" dirty="0">
                <a:solidFill>
                  <a:srgbClr val="00B0F0"/>
                </a:solidFill>
                <a:hlinkClick r:id="rId4"/>
              </a:rPr>
              <a:t>Google</a:t>
            </a:r>
            <a:r>
              <a:rPr lang="es-MX" sz="1200" u="sng" dirty="0">
                <a:solidFill>
                  <a:srgbClr val="00B0F0"/>
                </a:solidFill>
                <a:hlinkClick r:id="rId4"/>
              </a:rPr>
              <a:t> Image Swirl</a:t>
            </a:r>
            <a:r>
              <a:rPr lang="es-MX" sz="1200" dirty="0">
                <a:solidFill>
                  <a:srgbClr val="00B0F0"/>
                </a:solidFill>
              </a:rPr>
              <a:t> es una herramienta de búsqueda de imágenes destinadas a ayudar a perfeccionar y modificar la búsqueda de imágenes</a:t>
            </a:r>
            <a:r>
              <a:rPr lang="es-MX" sz="1200" dirty="0" smtClean="0">
                <a:solidFill>
                  <a:srgbClr val="00B0F0"/>
                </a:solidFill>
              </a:rPr>
              <a:t>. Para </a:t>
            </a:r>
            <a:r>
              <a:rPr lang="es-MX" sz="1200" dirty="0">
                <a:solidFill>
                  <a:srgbClr val="00B0F0"/>
                </a:solidFill>
              </a:rPr>
              <a:t>usar </a:t>
            </a:r>
            <a:r>
              <a:rPr lang="es-MX" sz="1200" b="1" u="sng" dirty="0">
                <a:solidFill>
                  <a:srgbClr val="00B0F0"/>
                </a:solidFill>
                <a:hlinkClick r:id="rId4"/>
              </a:rPr>
              <a:t>Google</a:t>
            </a:r>
            <a:r>
              <a:rPr lang="es-MX" sz="1200" u="sng" dirty="0">
                <a:solidFill>
                  <a:srgbClr val="00B0F0"/>
                </a:solidFill>
                <a:hlinkClick r:id="rId4"/>
              </a:rPr>
              <a:t> Image Swirl</a:t>
            </a:r>
            <a:r>
              <a:rPr lang="es-MX" sz="1200" dirty="0">
                <a:solidFill>
                  <a:srgbClr val="00B0F0"/>
                </a:solidFill>
              </a:rPr>
              <a:t>, introduzca su término de búsqueda como lo haría en el servicio de búsqueda de imágenes normal. Los resultados de su búsqueda se mostrarán en una cuadrícula similar a aquella con la que probablemente esté familiarizado.</a:t>
            </a:r>
          </a:p>
        </p:txBody>
      </p:sp>
      <p:pic>
        <p:nvPicPr>
          <p:cNvPr id="717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37198" y="1964896"/>
            <a:ext cx="1798948" cy="1083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64077" y="2095500"/>
            <a:ext cx="12700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2796519" y="3682071"/>
            <a:ext cx="5943179" cy="2492990"/>
          </a:xfrm>
          <a:prstGeom prst="rect">
            <a:avLst/>
          </a:prstGeom>
        </p:spPr>
        <p:txBody>
          <a:bodyPr wrap="square">
            <a:spAutoFit/>
          </a:bodyPr>
          <a:lstStyle/>
          <a:p>
            <a:r>
              <a:rPr lang="es-MX" sz="1200" b="1" u="sng" dirty="0">
                <a:solidFill>
                  <a:schemeClr val="accent3"/>
                </a:solidFill>
                <a:hlinkClick r:id="rId7"/>
              </a:rPr>
              <a:t>Google</a:t>
            </a:r>
            <a:r>
              <a:rPr lang="es-MX" sz="1200" u="sng" dirty="0">
                <a:solidFill>
                  <a:schemeClr val="accent3"/>
                </a:solidFill>
                <a:hlinkClick r:id="rId7"/>
              </a:rPr>
              <a:t> Reader</a:t>
            </a:r>
            <a:r>
              <a:rPr lang="es-MX" sz="1200" dirty="0">
                <a:solidFill>
                  <a:schemeClr val="accent3"/>
                </a:solidFill>
              </a:rPr>
              <a:t> es </a:t>
            </a:r>
            <a:r>
              <a:rPr lang="es-MX" sz="1200" dirty="0" smtClean="0">
                <a:solidFill>
                  <a:schemeClr val="accent3"/>
                </a:solidFill>
              </a:rPr>
              <a:t>la </a:t>
            </a:r>
            <a:r>
              <a:rPr lang="es-MX" sz="1200" dirty="0">
                <a:solidFill>
                  <a:schemeClr val="accent3"/>
                </a:solidFill>
              </a:rPr>
              <a:t>herramienta que exige un nivel de manejo más avanzado </a:t>
            </a:r>
            <a:r>
              <a:rPr lang="es-MX" sz="1200" dirty="0" smtClean="0">
                <a:solidFill>
                  <a:schemeClr val="accent3"/>
                </a:solidFill>
              </a:rPr>
              <a:t>en </a:t>
            </a:r>
            <a:r>
              <a:rPr lang="es-MX" sz="1200" dirty="0">
                <a:solidFill>
                  <a:schemeClr val="accent3"/>
                </a:solidFill>
              </a:rPr>
              <a:t>el mundo digital de recursos educativos. </a:t>
            </a:r>
            <a:endParaRPr lang="es-MX" sz="1200" dirty="0" smtClean="0">
              <a:solidFill>
                <a:schemeClr val="accent3"/>
              </a:solidFill>
            </a:endParaRPr>
          </a:p>
          <a:p>
            <a:r>
              <a:rPr lang="es-MX" sz="1200" dirty="0" smtClean="0">
                <a:solidFill>
                  <a:schemeClr val="accent3"/>
                </a:solidFill>
              </a:rPr>
              <a:t>Permite </a:t>
            </a:r>
            <a:r>
              <a:rPr lang="es-MX" sz="1200" dirty="0">
                <a:solidFill>
                  <a:schemeClr val="accent3"/>
                </a:solidFill>
              </a:rPr>
              <a:t>hacer un seguimiento de los sitios web favoritos y ver todas las actualizaciones desde un único punto de forma fácil y práctica. Se puede hacer una comprobación constante sobre el contenido nuevo que pueda haber en los blogs y sitios de noticias que tengamos marcados como favoritos. </a:t>
            </a:r>
            <a:endParaRPr lang="es-MX" sz="1200" dirty="0" smtClean="0">
              <a:solidFill>
                <a:schemeClr val="accent3"/>
              </a:solidFill>
            </a:endParaRPr>
          </a:p>
          <a:p>
            <a:endParaRPr lang="es-MX" sz="1200" dirty="0">
              <a:solidFill>
                <a:schemeClr val="accent3"/>
              </a:solidFill>
            </a:endParaRPr>
          </a:p>
          <a:p>
            <a:r>
              <a:rPr lang="es-MX" sz="1200" dirty="0" smtClean="0">
                <a:solidFill>
                  <a:schemeClr val="accent3"/>
                </a:solidFill>
              </a:rPr>
              <a:t>Con esta herramienta podemos </a:t>
            </a:r>
            <a:r>
              <a:rPr lang="es-MX" sz="1200" dirty="0">
                <a:solidFill>
                  <a:schemeClr val="accent3"/>
                </a:solidFill>
              </a:rPr>
              <a:t>estar tranquilos de recibir lo último que acontezca y de </a:t>
            </a:r>
            <a:r>
              <a:rPr lang="es-MX" sz="1200" dirty="0" smtClean="0">
                <a:solidFill>
                  <a:schemeClr val="accent3"/>
                </a:solidFill>
              </a:rPr>
              <a:t>no perdernos </a:t>
            </a:r>
            <a:r>
              <a:rPr lang="es-MX" sz="1200" dirty="0">
                <a:solidFill>
                  <a:schemeClr val="accent3"/>
                </a:solidFill>
              </a:rPr>
              <a:t>nada</a:t>
            </a:r>
            <a:r>
              <a:rPr lang="es-MX" sz="1200" dirty="0" smtClean="0">
                <a:solidFill>
                  <a:schemeClr val="accent3"/>
                </a:solidFill>
              </a:rPr>
              <a:t>. </a:t>
            </a:r>
          </a:p>
          <a:p>
            <a:endParaRPr lang="es-MX" sz="1200" dirty="0">
              <a:solidFill>
                <a:schemeClr val="accent3"/>
              </a:solidFill>
            </a:endParaRPr>
          </a:p>
          <a:p>
            <a:r>
              <a:rPr lang="es-MX" sz="1200" dirty="0" smtClean="0">
                <a:solidFill>
                  <a:schemeClr val="accent3"/>
                </a:solidFill>
              </a:rPr>
              <a:t>Centralizar </a:t>
            </a:r>
            <a:r>
              <a:rPr lang="es-MX" sz="1200" dirty="0">
                <a:solidFill>
                  <a:schemeClr val="accent3"/>
                </a:solidFill>
              </a:rPr>
              <a:t>todos nuestros sitios favoritos en un solo lugar tiene un enorme potencialidad en el proceso de enseñanza-aprendizaje. Es como una bandeja de entrada personalizada para toda la web. </a:t>
            </a:r>
          </a:p>
        </p:txBody>
      </p:sp>
      <p:pic>
        <p:nvPicPr>
          <p:cNvPr id="7172" name="Picture 4"/>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15819" y="3577936"/>
            <a:ext cx="152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4203" y="4720936"/>
            <a:ext cx="1916026"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1171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783</TotalTime>
  <Words>1409</Words>
  <Application>Microsoft Office PowerPoint</Application>
  <PresentationFormat>Presentación en pantalla (4:3)</PresentationFormat>
  <Paragraphs>146</Paragraphs>
  <Slides>16</Slides>
  <Notes>1</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López</dc:creator>
  <cp:lastModifiedBy>Luffi</cp:lastModifiedBy>
  <cp:revision>105</cp:revision>
  <dcterms:created xsi:type="dcterms:W3CDTF">2012-01-26T03:38:43Z</dcterms:created>
  <dcterms:modified xsi:type="dcterms:W3CDTF">2012-04-20T23:52:39Z</dcterms:modified>
</cp:coreProperties>
</file>